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5"/>
  </p:notesMasterIdLst>
  <p:sldIdLst>
    <p:sldId id="325" r:id="rId2"/>
    <p:sldId id="258" r:id="rId3"/>
    <p:sldId id="259" r:id="rId4"/>
    <p:sldId id="260" r:id="rId5"/>
    <p:sldId id="326" r:id="rId6"/>
    <p:sldId id="327" r:id="rId7"/>
    <p:sldId id="328" r:id="rId8"/>
    <p:sldId id="329" r:id="rId9"/>
    <p:sldId id="330" r:id="rId10"/>
    <p:sldId id="261" r:id="rId11"/>
    <p:sldId id="331" r:id="rId12"/>
    <p:sldId id="262" r:id="rId13"/>
    <p:sldId id="263" r:id="rId14"/>
    <p:sldId id="264" r:id="rId15"/>
    <p:sldId id="332" r:id="rId16"/>
    <p:sldId id="333" r:id="rId17"/>
    <p:sldId id="334" r:id="rId18"/>
    <p:sldId id="265" r:id="rId19"/>
    <p:sldId id="266" r:id="rId20"/>
    <p:sldId id="335" r:id="rId21"/>
    <p:sldId id="267" r:id="rId22"/>
    <p:sldId id="268" r:id="rId23"/>
    <p:sldId id="336" r:id="rId24"/>
    <p:sldId id="269" r:id="rId25"/>
    <p:sldId id="270" r:id="rId26"/>
    <p:sldId id="271" r:id="rId27"/>
    <p:sldId id="337" r:id="rId28"/>
    <p:sldId id="338" r:id="rId29"/>
    <p:sldId id="339" r:id="rId30"/>
    <p:sldId id="272" r:id="rId31"/>
    <p:sldId id="273" r:id="rId32"/>
    <p:sldId id="274" r:id="rId33"/>
    <p:sldId id="340" r:id="rId34"/>
    <p:sldId id="341" r:id="rId35"/>
    <p:sldId id="275" r:id="rId36"/>
    <p:sldId id="276" r:id="rId37"/>
    <p:sldId id="277" r:id="rId38"/>
    <p:sldId id="342" r:id="rId39"/>
    <p:sldId id="278" r:id="rId40"/>
    <p:sldId id="343" r:id="rId41"/>
    <p:sldId id="344" r:id="rId42"/>
    <p:sldId id="279" r:id="rId43"/>
    <p:sldId id="345" r:id="rId44"/>
    <p:sldId id="346" r:id="rId45"/>
    <p:sldId id="347" r:id="rId46"/>
    <p:sldId id="348" r:id="rId47"/>
    <p:sldId id="280" r:id="rId48"/>
    <p:sldId id="349" r:id="rId49"/>
    <p:sldId id="350" r:id="rId50"/>
    <p:sldId id="281" r:id="rId51"/>
    <p:sldId id="351" r:id="rId52"/>
    <p:sldId id="282" r:id="rId53"/>
    <p:sldId id="283" r:id="rId54"/>
    <p:sldId id="352" r:id="rId55"/>
    <p:sldId id="353" r:id="rId56"/>
    <p:sldId id="354" r:id="rId57"/>
    <p:sldId id="284" r:id="rId58"/>
    <p:sldId id="285" r:id="rId59"/>
    <p:sldId id="355" r:id="rId60"/>
    <p:sldId id="286" r:id="rId61"/>
    <p:sldId id="287" r:id="rId62"/>
    <p:sldId id="356" r:id="rId63"/>
    <p:sldId id="288" r:id="rId64"/>
    <p:sldId id="289" r:id="rId65"/>
    <p:sldId id="357" r:id="rId66"/>
    <p:sldId id="290" r:id="rId67"/>
    <p:sldId id="358" r:id="rId68"/>
    <p:sldId id="291" r:id="rId69"/>
    <p:sldId id="359" r:id="rId70"/>
    <p:sldId id="360" r:id="rId71"/>
    <p:sldId id="361" r:id="rId72"/>
    <p:sldId id="292" r:id="rId73"/>
    <p:sldId id="362" r:id="rId74"/>
    <p:sldId id="293" r:id="rId75"/>
    <p:sldId id="294" r:id="rId76"/>
    <p:sldId id="363" r:id="rId77"/>
    <p:sldId id="295" r:id="rId78"/>
    <p:sldId id="296" r:id="rId79"/>
    <p:sldId id="364" r:id="rId80"/>
    <p:sldId id="297" r:id="rId81"/>
    <p:sldId id="365" r:id="rId82"/>
    <p:sldId id="298" r:id="rId83"/>
    <p:sldId id="299" r:id="rId84"/>
    <p:sldId id="300" r:id="rId85"/>
    <p:sldId id="366" r:id="rId86"/>
    <p:sldId id="367" r:id="rId87"/>
    <p:sldId id="368" r:id="rId88"/>
    <p:sldId id="301" r:id="rId89"/>
    <p:sldId id="302" r:id="rId90"/>
    <p:sldId id="369" r:id="rId91"/>
    <p:sldId id="303" r:id="rId92"/>
    <p:sldId id="304" r:id="rId93"/>
    <p:sldId id="370" r:id="rId94"/>
    <p:sldId id="305" r:id="rId95"/>
    <p:sldId id="371" r:id="rId96"/>
    <p:sldId id="306" r:id="rId97"/>
    <p:sldId id="372" r:id="rId98"/>
    <p:sldId id="307" r:id="rId99"/>
    <p:sldId id="373" r:id="rId100"/>
    <p:sldId id="308" r:id="rId101"/>
    <p:sldId id="374" r:id="rId102"/>
    <p:sldId id="309" r:id="rId103"/>
    <p:sldId id="375" r:id="rId104"/>
    <p:sldId id="310" r:id="rId105"/>
    <p:sldId id="311" r:id="rId106"/>
    <p:sldId id="376" r:id="rId107"/>
    <p:sldId id="377" r:id="rId108"/>
    <p:sldId id="378" r:id="rId109"/>
    <p:sldId id="379" r:id="rId110"/>
    <p:sldId id="390" r:id="rId111"/>
    <p:sldId id="324" r:id="rId112"/>
    <p:sldId id="391" r:id="rId113"/>
    <p:sldId id="392" r:id="rId114"/>
  </p:sldIdLst>
  <p:sldSz cx="9144000" cy="6858000" type="screen4x3"/>
  <p:notesSz cx="6858000" cy="9144000"/>
  <p:photoAlbum/>
  <p:custDataLst>
    <p:tags r:id="rId1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691" autoAdjust="0"/>
    <p:restoredTop sz="94660"/>
  </p:normalViewPr>
  <p:slideViewPr>
    <p:cSldViewPr>
      <p:cViewPr varScale="1">
        <p:scale>
          <a:sx n="110" d="100"/>
          <a:sy n="110" d="100"/>
        </p:scale>
        <p:origin x="121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6C646F-CCAC-438C-BE3D-47BE968CCE05}" type="datetimeFigureOut">
              <a:rPr lang="en-US" smtClean="0"/>
              <a:pPr/>
              <a:t>2/23/2017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89F4FC-FEC9-425C-B71A-DCA5D5EE4BC8}" type="slidenum">
              <a:rPr lang="en-US" smtClean="0"/>
              <a:pPr/>
              <a:t>‹#›</a:t>
            </a:fld>
            <a:endParaRPr lang="en-US"/>
          </a:p>
        </p:txBody>
      </p:sp>
    </p:spTree>
    <p:extLst>
      <p:ext uri="{BB962C8B-B14F-4D97-AF65-F5344CB8AC3E}">
        <p14:creationId xmlns:p14="http://schemas.microsoft.com/office/powerpoint/2010/main" val="101823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89F4FC-FEC9-425C-B71A-DCA5D5EE4BC8}" type="slidenum">
              <a:rPr lang="en-US" smtClean="0"/>
              <a:pPr/>
              <a:t>1</a:t>
            </a:fld>
            <a:endParaRPr lang="en-US"/>
          </a:p>
        </p:txBody>
      </p:sp>
    </p:spTree>
    <p:extLst>
      <p:ext uri="{BB962C8B-B14F-4D97-AF65-F5344CB8AC3E}">
        <p14:creationId xmlns:p14="http://schemas.microsoft.com/office/powerpoint/2010/main" val="331921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A73E3D-A51D-4757-B793-D8E86F530E54}" type="datetime1">
              <a:rPr lang="en-US" smtClean="0"/>
              <a:pPr/>
              <a:t>2/23/2017</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548920E-E96D-446B-B369-8124E46C2070}" type="slidenum">
              <a:rPr lang="en-US" smtClean="0"/>
              <a:pPr/>
              <a:t>‹#›</a:t>
            </a:fld>
            <a:endParaRPr lang="en-US"/>
          </a:p>
        </p:txBody>
      </p:sp>
    </p:spTree>
    <p:extLst>
      <p:ext uri="{BB962C8B-B14F-4D97-AF65-F5344CB8AC3E}">
        <p14:creationId xmlns:p14="http://schemas.microsoft.com/office/powerpoint/2010/main" val="3756864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D54C76-1AC8-482D-A0D6-B3596F383A66}" type="datetime1">
              <a:rPr lang="en-US" smtClean="0"/>
              <a:pPr/>
              <a:t>2/23/2017</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548920E-E96D-446B-B369-8124E46C2070}" type="slidenum">
              <a:rPr lang="en-US" smtClean="0"/>
              <a:pPr/>
              <a:t>‹#›</a:t>
            </a:fld>
            <a:endParaRPr lang="en-US"/>
          </a:p>
        </p:txBody>
      </p:sp>
    </p:spTree>
    <p:extLst>
      <p:ext uri="{BB962C8B-B14F-4D97-AF65-F5344CB8AC3E}">
        <p14:creationId xmlns:p14="http://schemas.microsoft.com/office/powerpoint/2010/main" val="1256673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3018AA-A338-4DC0-87BA-1CA49C2E9096}" type="datetime1">
              <a:rPr lang="en-US" smtClean="0"/>
              <a:pPr/>
              <a:t>2/23/2017</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548920E-E96D-446B-B369-8124E46C2070}" type="slidenum">
              <a:rPr lang="en-US" smtClean="0"/>
              <a:pPr/>
              <a:t>‹#›</a:t>
            </a:fld>
            <a:endParaRPr lang="en-US"/>
          </a:p>
        </p:txBody>
      </p:sp>
    </p:spTree>
    <p:extLst>
      <p:ext uri="{BB962C8B-B14F-4D97-AF65-F5344CB8AC3E}">
        <p14:creationId xmlns:p14="http://schemas.microsoft.com/office/powerpoint/2010/main" val="68048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F947CD74-C265-49EA-922D-5FAF42B24E89}" type="datetime1">
              <a:rPr lang="en-US" smtClean="0"/>
              <a:pPr/>
              <a:t>2/23/2017</a:t>
            </a:fld>
            <a:endParaRPr lang="en-US"/>
          </a:p>
        </p:txBody>
      </p:sp>
      <p:sp>
        <p:nvSpPr>
          <p:cNvPr id="5" name="Footer Placeholder 21"/>
          <p:cNvSpPr>
            <a:spLocks noGrp="1"/>
          </p:cNvSpPr>
          <p:nvPr>
            <p:ph type="ftr" sz="quarter" idx="11"/>
          </p:nvPr>
        </p:nvSpPr>
        <p:spPr>
          <a:xfrm>
            <a:off x="2209800" y="6356352"/>
            <a:ext cx="4800600" cy="365125"/>
          </a:xfrm>
        </p:spPr>
        <p:txBody>
          <a:bodyPr/>
          <a:lstStyle>
            <a:lvl1pPr>
              <a:defRPr/>
            </a:lvl1pPr>
          </a:lstStyle>
          <a:p>
            <a:r>
              <a:rPr lang="en-US" dirty="0" smtClean="0"/>
              <a:t>© 2016 Pearson Education, Ltd.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F548920E-E96D-446B-B369-8124E46C2070}" type="slidenum">
              <a:rPr lang="en-US" smtClean="0"/>
              <a:pPr/>
              <a:t>‹#›</a:t>
            </a:fld>
            <a:endParaRPr lang="en-US"/>
          </a:p>
        </p:txBody>
      </p:sp>
    </p:spTree>
    <p:extLst>
      <p:ext uri="{BB962C8B-B14F-4D97-AF65-F5344CB8AC3E}">
        <p14:creationId xmlns:p14="http://schemas.microsoft.com/office/powerpoint/2010/main" val="97880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9968CD-ED81-47F5-AA41-3EBE13B45904}" type="datetime1">
              <a:rPr lang="en-US" smtClean="0"/>
              <a:pPr/>
              <a:t>2/23/2017</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548920E-E96D-446B-B369-8124E46C2070}" type="slidenum">
              <a:rPr lang="en-US" smtClean="0"/>
              <a:pPr/>
              <a:t>‹#›</a:t>
            </a:fld>
            <a:endParaRPr lang="en-US"/>
          </a:p>
        </p:txBody>
      </p:sp>
    </p:spTree>
    <p:extLst>
      <p:ext uri="{BB962C8B-B14F-4D97-AF65-F5344CB8AC3E}">
        <p14:creationId xmlns:p14="http://schemas.microsoft.com/office/powerpoint/2010/main" val="3705488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337D42-35B3-4FCD-B515-0A932C84CA2A}" type="datetime1">
              <a:rPr lang="en-US" smtClean="0"/>
              <a:pPr/>
              <a:t>2/23/2017</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548920E-E96D-446B-B369-8124E46C2070}" type="slidenum">
              <a:rPr lang="en-US" smtClean="0"/>
              <a:pPr/>
              <a:t>‹#›</a:t>
            </a:fld>
            <a:endParaRPr lang="en-US"/>
          </a:p>
        </p:txBody>
      </p:sp>
    </p:spTree>
    <p:extLst>
      <p:ext uri="{BB962C8B-B14F-4D97-AF65-F5344CB8AC3E}">
        <p14:creationId xmlns:p14="http://schemas.microsoft.com/office/powerpoint/2010/main" val="307778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07A2F0-B92E-4A7C-8601-EB384F22F95C}" type="datetime1">
              <a:rPr lang="en-US" smtClean="0"/>
              <a:pPr/>
              <a:t>2/23/2017</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F548920E-E96D-446B-B369-8124E46C2070}" type="slidenum">
              <a:rPr lang="en-US" smtClean="0"/>
              <a:pPr/>
              <a:t>‹#›</a:t>
            </a:fld>
            <a:endParaRPr lang="en-US"/>
          </a:p>
        </p:txBody>
      </p:sp>
    </p:spTree>
    <p:extLst>
      <p:ext uri="{BB962C8B-B14F-4D97-AF65-F5344CB8AC3E}">
        <p14:creationId xmlns:p14="http://schemas.microsoft.com/office/powerpoint/2010/main" val="2931911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B37270-6303-4B4C-BB10-11FC35A95925}" type="datetime1">
              <a:rPr lang="en-US" smtClean="0"/>
              <a:pPr/>
              <a:t>2/23/2017</a:t>
            </a:fld>
            <a:endParaRPr lang="en-US"/>
          </a:p>
        </p:txBody>
      </p:sp>
      <p:sp>
        <p:nvSpPr>
          <p:cNvPr id="8" name="Footer Placeholder 7"/>
          <p:cNvSpPr>
            <a:spLocks noGrp="1"/>
          </p:cNvSpPr>
          <p:nvPr>
            <p:ph type="ftr" sz="quarter" idx="11"/>
          </p:nvPr>
        </p:nvSpPr>
        <p:spPr/>
        <p:txBody>
          <a:bodyPr/>
          <a:lstStyle/>
          <a:p>
            <a:r>
              <a:rPr lang="en-US" dirty="0" smtClean="0"/>
              <a:t>© 2016 Pearson Education, Ltd. All rights reserved.</a:t>
            </a:r>
            <a:endParaRPr lang="en-US" dirty="0"/>
          </a:p>
        </p:txBody>
      </p:sp>
      <p:sp>
        <p:nvSpPr>
          <p:cNvPr id="9" name="Slide Number Placeholder 8"/>
          <p:cNvSpPr>
            <a:spLocks noGrp="1"/>
          </p:cNvSpPr>
          <p:nvPr>
            <p:ph type="sldNum" sz="quarter" idx="12"/>
          </p:nvPr>
        </p:nvSpPr>
        <p:spPr/>
        <p:txBody>
          <a:bodyPr/>
          <a:lstStyle/>
          <a:p>
            <a:fld id="{F548920E-E96D-446B-B369-8124E46C2070}" type="slidenum">
              <a:rPr lang="en-US" smtClean="0"/>
              <a:pPr/>
              <a:t>‹#›</a:t>
            </a:fld>
            <a:endParaRPr lang="en-US"/>
          </a:p>
        </p:txBody>
      </p:sp>
    </p:spTree>
    <p:extLst>
      <p:ext uri="{BB962C8B-B14F-4D97-AF65-F5344CB8AC3E}">
        <p14:creationId xmlns:p14="http://schemas.microsoft.com/office/powerpoint/2010/main" val="1955075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221802-743D-45F4-9654-4A487C65D281}" type="datetime1">
              <a:rPr lang="en-US" smtClean="0"/>
              <a:pPr/>
              <a:t>2/23/2017</a:t>
            </a:fld>
            <a:endParaRPr lang="en-US"/>
          </a:p>
        </p:txBody>
      </p:sp>
      <p:sp>
        <p:nvSpPr>
          <p:cNvPr id="4" name="Footer Placeholder 3"/>
          <p:cNvSpPr>
            <a:spLocks noGrp="1"/>
          </p:cNvSpPr>
          <p:nvPr>
            <p:ph type="ftr" sz="quarter" idx="11"/>
          </p:nvPr>
        </p:nvSpPr>
        <p:spPr/>
        <p:txBody>
          <a:bodyPr/>
          <a:lstStyle/>
          <a:p>
            <a:r>
              <a:rPr lang="en-US" dirty="0" smtClean="0"/>
              <a:t>© 2016 Pearson Education, Ltd. All rights reserved.</a:t>
            </a:r>
            <a:endParaRPr lang="en-US" dirty="0"/>
          </a:p>
        </p:txBody>
      </p:sp>
      <p:sp>
        <p:nvSpPr>
          <p:cNvPr id="5" name="Slide Number Placeholder 4"/>
          <p:cNvSpPr>
            <a:spLocks noGrp="1"/>
          </p:cNvSpPr>
          <p:nvPr>
            <p:ph type="sldNum" sz="quarter" idx="12"/>
          </p:nvPr>
        </p:nvSpPr>
        <p:spPr/>
        <p:txBody>
          <a:bodyPr/>
          <a:lstStyle/>
          <a:p>
            <a:fld id="{F548920E-E96D-446B-B369-8124E46C2070}" type="slidenum">
              <a:rPr lang="en-US" smtClean="0"/>
              <a:pPr/>
              <a:t>‹#›</a:t>
            </a:fld>
            <a:endParaRPr lang="en-US"/>
          </a:p>
        </p:txBody>
      </p:sp>
    </p:spTree>
    <p:extLst>
      <p:ext uri="{BB962C8B-B14F-4D97-AF65-F5344CB8AC3E}">
        <p14:creationId xmlns:p14="http://schemas.microsoft.com/office/powerpoint/2010/main" val="214859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651B97-5083-416D-9BF7-110ADC0EE0FD}" type="datetime1">
              <a:rPr lang="en-US" smtClean="0"/>
              <a:pPr/>
              <a:t>2/23/2017</a:t>
            </a:fld>
            <a:endParaRPr lang="en-US"/>
          </a:p>
        </p:txBody>
      </p:sp>
      <p:sp>
        <p:nvSpPr>
          <p:cNvPr id="3" name="Footer Placeholder 2"/>
          <p:cNvSpPr>
            <a:spLocks noGrp="1"/>
          </p:cNvSpPr>
          <p:nvPr>
            <p:ph type="ftr" sz="quarter" idx="11"/>
          </p:nvPr>
        </p:nvSpPr>
        <p:spPr>
          <a:xfrm>
            <a:off x="2819400" y="6356350"/>
            <a:ext cx="3505200"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548920E-E96D-446B-B369-8124E46C2070}" type="slidenum">
              <a:rPr lang="en-US" smtClean="0"/>
              <a:pPr/>
              <a:t>‹#›</a:t>
            </a:fld>
            <a:endParaRPr lang="en-US"/>
          </a:p>
        </p:txBody>
      </p:sp>
    </p:spTree>
    <p:extLst>
      <p:ext uri="{BB962C8B-B14F-4D97-AF65-F5344CB8AC3E}">
        <p14:creationId xmlns:p14="http://schemas.microsoft.com/office/powerpoint/2010/main" val="287725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7BF88C-3FBE-4427-BF93-81A316F06832}" type="datetime1">
              <a:rPr lang="en-US" smtClean="0"/>
              <a:pPr/>
              <a:t>2/23/2017</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F548920E-E96D-446B-B369-8124E46C2070}" type="slidenum">
              <a:rPr lang="en-US" smtClean="0"/>
              <a:pPr/>
              <a:t>‹#›</a:t>
            </a:fld>
            <a:endParaRPr lang="en-US"/>
          </a:p>
        </p:txBody>
      </p:sp>
    </p:spTree>
    <p:extLst>
      <p:ext uri="{BB962C8B-B14F-4D97-AF65-F5344CB8AC3E}">
        <p14:creationId xmlns:p14="http://schemas.microsoft.com/office/powerpoint/2010/main" val="2251207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B27804-4A9C-4811-B842-376FDFF73358}" type="datetime1">
              <a:rPr lang="en-US" smtClean="0"/>
              <a:pPr/>
              <a:t>2/23/2017</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F548920E-E96D-446B-B369-8124E46C2070}" type="slidenum">
              <a:rPr lang="en-US" smtClean="0"/>
              <a:pPr/>
              <a:t>‹#›</a:t>
            </a:fld>
            <a:endParaRPr lang="en-US"/>
          </a:p>
        </p:txBody>
      </p:sp>
    </p:spTree>
    <p:extLst>
      <p:ext uri="{BB962C8B-B14F-4D97-AF65-F5344CB8AC3E}">
        <p14:creationId xmlns:p14="http://schemas.microsoft.com/office/powerpoint/2010/main" val="379087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88138-101F-40A7-8C0C-938379659857}" type="datetime1">
              <a:rPr lang="en-US" smtClean="0"/>
              <a:pPr/>
              <a:t>2/23/2017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 2016 Pearson Education, Ltd.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8920E-E96D-446B-B369-8124E46C2070}" type="slidenum">
              <a:rPr lang="en-US" smtClean="0"/>
              <a:pPr/>
              <a:t>‹#›</a:t>
            </a:fld>
            <a:endParaRPr lang="en-US"/>
          </a:p>
        </p:txBody>
      </p:sp>
    </p:spTree>
    <p:extLst>
      <p:ext uri="{BB962C8B-B14F-4D97-AF65-F5344CB8AC3E}">
        <p14:creationId xmlns:p14="http://schemas.microsoft.com/office/powerpoint/2010/main" val="4073962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lang="en-US" dirty="0" smtClean="0"/>
              <a:t>Chapter 8</a:t>
            </a:r>
            <a:br>
              <a:rPr lang="en-US" dirty="0" smtClean="0"/>
            </a:br>
            <a:r>
              <a:rPr lang="en-US" dirty="0" smtClean="0"/>
              <a:t>C Characters and Strings</a:t>
            </a:r>
            <a:endParaRPr lang="en-US" dirty="0"/>
          </a:p>
        </p:txBody>
      </p:sp>
      <p:sp>
        <p:nvSpPr>
          <p:cNvPr id="10243" name="Subtitle 3"/>
          <p:cNvSpPr>
            <a:spLocks noGrp="1"/>
          </p:cNvSpPr>
          <p:nvPr>
            <p:ph type="subTitle" idx="1"/>
          </p:nvPr>
        </p:nvSpPr>
        <p:spPr/>
        <p:txBody>
          <a:bodyPr/>
          <a:lstStyle/>
          <a:p>
            <a:pPr marR="0"/>
            <a:r>
              <a:rPr lang="en-US" altLang="en-US" dirty="0" smtClean="0"/>
              <a:t>C How to Program, 8/e, GE</a:t>
            </a:r>
          </a:p>
        </p:txBody>
      </p:sp>
      <p:sp>
        <p:nvSpPr>
          <p:cNvPr id="2" name="Footer Placeholder 1"/>
          <p:cNvSpPr>
            <a:spLocks noGrp="1"/>
          </p:cNvSpPr>
          <p:nvPr>
            <p:ph type="ftr" sz="quarter" idx="11"/>
          </p:nvPr>
        </p:nvSpPr>
        <p:spPr>
          <a:xfrm>
            <a:off x="2819400" y="6356350"/>
            <a:ext cx="3733800" cy="365125"/>
          </a:xfrm>
        </p:spPr>
        <p:txBody>
          <a:bodyPr/>
          <a:lstStyle/>
          <a:p>
            <a:pPr>
              <a:defRPr/>
            </a:pPr>
            <a:r>
              <a:rPr lang="en-US" dirty="0" smtClean="0"/>
              <a:t>© 2016 Pearson Education, Ltd. All rights reserved.</a:t>
            </a:r>
            <a:endParaRPr lang="en-US" dirty="0"/>
          </a:p>
        </p:txBody>
      </p:sp>
    </p:spTree>
    <p:extLst>
      <p:ext uri="{BB962C8B-B14F-4D97-AF65-F5344CB8AC3E}">
        <p14:creationId xmlns:p14="http://schemas.microsoft.com/office/powerpoint/2010/main" val="36671736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0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4747938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7015683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8.8.6  </a:t>
            </a:r>
            <a:r>
              <a:rPr lang="en-US" dirty="0">
                <a:solidFill>
                  <a:srgbClr val="3380E6"/>
                </a:solidFill>
                <a:latin typeface="Calibri" panose="020F0502020204030204" pitchFamily="34" charset="0"/>
              </a:rPr>
              <a:t>Function </a:t>
            </a:r>
            <a:r>
              <a:rPr lang="en-US" dirty="0" err="1">
                <a:solidFill>
                  <a:srgbClr val="3380E6"/>
                </a:solidFill>
                <a:latin typeface="Consolas" panose="020B0609020204030204" pitchFamily="49" charset="0"/>
              </a:rPr>
              <a:t>strstr</a:t>
            </a:r>
            <a:endParaRPr lang="en-US" dirty="0" smtClean="0">
              <a:solidFill>
                <a:srgbClr val="3380E6"/>
              </a:solidFill>
              <a:latin typeface="Consolas" panose="020B0609020204030204" pitchFamily="49" charset="0"/>
            </a:endParaRPr>
          </a:p>
        </p:txBody>
      </p:sp>
      <p:sp>
        <p:nvSpPr>
          <p:cNvPr id="11776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FF"/>
                </a:solidFill>
                <a:latin typeface="Consolas" panose="020B0609020204030204" pitchFamily="49" charset="0"/>
              </a:rPr>
              <a:t>strstr</a:t>
            </a:r>
            <a:r>
              <a:rPr lang="en-US" altLang="en-US" dirty="0" smtClean="0">
                <a:solidFill>
                  <a:srgbClr val="000000"/>
                </a:solidFill>
                <a:latin typeface="Cambria" panose="02040503050406030204" pitchFamily="18" charset="0"/>
              </a:rPr>
              <a:t> searches for the </a:t>
            </a:r>
            <a:r>
              <a:rPr lang="en-US" altLang="en-US" i="1" dirty="0" smtClean="0">
                <a:solidFill>
                  <a:srgbClr val="000000"/>
                </a:solidFill>
                <a:latin typeface="Cambria" panose="02040503050406030204" pitchFamily="18" charset="0"/>
              </a:rPr>
              <a:t>first occurrence </a:t>
            </a:r>
            <a:r>
              <a:rPr lang="en-US" altLang="en-US" dirty="0" smtClean="0">
                <a:solidFill>
                  <a:srgbClr val="000000"/>
                </a:solidFill>
                <a:latin typeface="Cambria" panose="02040503050406030204" pitchFamily="18" charset="0"/>
              </a:rPr>
              <a:t>of its second string argument in its first string argument. </a:t>
            </a:r>
          </a:p>
          <a:p>
            <a:pPr eaLnBrk="1" hangingPunct="1"/>
            <a:r>
              <a:rPr lang="en-US" altLang="en-US" dirty="0" smtClean="0">
                <a:solidFill>
                  <a:srgbClr val="000000"/>
                </a:solidFill>
                <a:latin typeface="Cambria" panose="02040503050406030204" pitchFamily="18" charset="0"/>
              </a:rPr>
              <a:t>If the second string is found in the first string, a pointer to the location of the string in the first argument is returned. </a:t>
            </a:r>
          </a:p>
          <a:p>
            <a:pPr eaLnBrk="1" hangingPunct="1"/>
            <a:r>
              <a:rPr lang="en-US" altLang="en-US" dirty="0" smtClean="0">
                <a:solidFill>
                  <a:srgbClr val="000000"/>
                </a:solidFill>
                <a:latin typeface="Cambria" panose="02040503050406030204" pitchFamily="18" charset="0"/>
              </a:rPr>
              <a:t>Figure 8.25 uses </a:t>
            </a:r>
            <a:r>
              <a:rPr lang="en-US" altLang="en-US" dirty="0" err="1" smtClean="0">
                <a:solidFill>
                  <a:srgbClr val="000000"/>
                </a:solidFill>
                <a:latin typeface="Consolas" panose="020B0609020204030204" pitchFamily="49" charset="0"/>
              </a:rPr>
              <a:t>strstr</a:t>
            </a:r>
            <a:r>
              <a:rPr lang="en-US" altLang="en-US" dirty="0" smtClean="0">
                <a:solidFill>
                  <a:srgbClr val="000000"/>
                </a:solidFill>
                <a:latin typeface="Cambria" panose="02040503050406030204" pitchFamily="18" charset="0"/>
              </a:rPr>
              <a:t> to find the string </a:t>
            </a:r>
            <a:r>
              <a:rPr lang="en-US" altLang="en-US" dirty="0" smtClean="0">
                <a:solidFill>
                  <a:srgbClr val="000000"/>
                </a:solidFill>
                <a:latin typeface="Consolas" panose="020B0609020204030204" pitchFamily="49" charset="0"/>
              </a:rPr>
              <a:t>"</a:t>
            </a:r>
            <a:r>
              <a:rPr lang="en-US" altLang="en-US" dirty="0" err="1" smtClean="0">
                <a:solidFill>
                  <a:srgbClr val="000000"/>
                </a:solidFill>
                <a:latin typeface="Consolas" panose="020B0609020204030204" pitchFamily="49" charset="0"/>
              </a:rPr>
              <a:t>def</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in the string </a:t>
            </a:r>
            <a:r>
              <a:rPr lang="en-US" altLang="en-US" dirty="0" smtClean="0">
                <a:solidFill>
                  <a:srgbClr val="000000"/>
                </a:solidFill>
                <a:latin typeface="Consolas" panose="020B0609020204030204" pitchFamily="49" charset="0"/>
              </a:rPr>
              <a:t>"</a:t>
            </a:r>
            <a:r>
              <a:rPr lang="en-US" altLang="en-US" dirty="0" err="1" smtClean="0">
                <a:solidFill>
                  <a:srgbClr val="000000"/>
                </a:solidFill>
                <a:latin typeface="Consolas" panose="020B0609020204030204" pitchFamily="49" charset="0"/>
              </a:rPr>
              <a:t>abcdefabcdef</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a:t>
            </a:r>
          </a:p>
        </p:txBody>
      </p:sp>
      <p:sp>
        <p:nvSpPr>
          <p:cNvPr id="1239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5662771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8464734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8.8.7  </a:t>
            </a:r>
            <a:r>
              <a:rPr lang="en-US" dirty="0">
                <a:solidFill>
                  <a:srgbClr val="3380E6"/>
                </a:solidFill>
                <a:latin typeface="Calibri" panose="020F0502020204030204" pitchFamily="34" charset="0"/>
              </a:rPr>
              <a:t>Function </a:t>
            </a:r>
            <a:r>
              <a:rPr lang="en-US" dirty="0" err="1">
                <a:solidFill>
                  <a:srgbClr val="3380E6"/>
                </a:solidFill>
                <a:latin typeface="Calibri" panose="020F0502020204030204" pitchFamily="34" charset="0"/>
              </a:rPr>
              <a:t>strtok</a:t>
            </a:r>
            <a:endParaRPr lang="en-US" dirty="0" smtClean="0">
              <a:solidFill>
                <a:srgbClr val="3380E6"/>
              </a:solidFill>
              <a:latin typeface="Calibri" panose="020F0502020204030204" pitchFamily="34" charset="0"/>
            </a:endParaRPr>
          </a:p>
        </p:txBody>
      </p:sp>
      <p:sp>
        <p:nvSpPr>
          <p:cNvPr id="119811"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FF"/>
                </a:solidFill>
                <a:latin typeface="Consolas" panose="020B0609020204030204" pitchFamily="49" charset="0"/>
              </a:rPr>
              <a:t>strtok</a:t>
            </a:r>
            <a:r>
              <a:rPr lang="en-US" altLang="en-US" dirty="0" smtClean="0">
                <a:solidFill>
                  <a:srgbClr val="000000"/>
                </a:solidFill>
                <a:latin typeface="Cambria" panose="02040503050406030204" pitchFamily="18" charset="0"/>
              </a:rPr>
              <a:t> (Fig. 8.26) is used to break a string into a series of </a:t>
            </a:r>
            <a:r>
              <a:rPr lang="en-US" altLang="en-US" dirty="0" smtClean="0">
                <a:solidFill>
                  <a:srgbClr val="0000FF"/>
                </a:solidFill>
                <a:latin typeface="Cambria" panose="02040503050406030204" pitchFamily="18" charset="0"/>
              </a:rPr>
              <a:t>tokens</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A token is a sequence of characters separated by </a:t>
            </a:r>
            <a:r>
              <a:rPr lang="en-US" altLang="en-US" dirty="0" smtClean="0">
                <a:solidFill>
                  <a:srgbClr val="0000FF"/>
                </a:solidFill>
                <a:latin typeface="Cambria" panose="02040503050406030204" pitchFamily="18" charset="0"/>
              </a:rPr>
              <a:t>delimiters</a:t>
            </a:r>
            <a:r>
              <a:rPr lang="en-US" altLang="en-US" dirty="0" smtClean="0">
                <a:solidFill>
                  <a:srgbClr val="000000"/>
                </a:solidFill>
                <a:latin typeface="Cambria" panose="02040503050406030204" pitchFamily="18" charset="0"/>
              </a:rPr>
              <a:t> (usually </a:t>
            </a:r>
            <a:r>
              <a:rPr lang="en-US" altLang="en-US" i="1" dirty="0" smtClean="0">
                <a:solidFill>
                  <a:srgbClr val="000000"/>
                </a:solidFill>
                <a:latin typeface="Cambria" panose="02040503050406030204" pitchFamily="18" charset="0"/>
              </a:rPr>
              <a:t>spaces</a:t>
            </a:r>
            <a:r>
              <a:rPr lang="en-US" altLang="en-US" dirty="0" smtClean="0">
                <a:solidFill>
                  <a:srgbClr val="000000"/>
                </a:solidFill>
                <a:latin typeface="Cambria" panose="02040503050406030204" pitchFamily="18" charset="0"/>
              </a:rPr>
              <a:t> or </a:t>
            </a:r>
            <a:r>
              <a:rPr lang="en-US" altLang="en-US" i="1" dirty="0" smtClean="0">
                <a:solidFill>
                  <a:srgbClr val="000000"/>
                </a:solidFill>
                <a:latin typeface="Cambria" panose="02040503050406030204" pitchFamily="18" charset="0"/>
              </a:rPr>
              <a:t>punctuation marks</a:t>
            </a:r>
            <a:r>
              <a:rPr lang="en-US" altLang="en-US" dirty="0" smtClean="0">
                <a:solidFill>
                  <a:srgbClr val="000000"/>
                </a:solidFill>
                <a:latin typeface="Cambria" panose="02040503050406030204" pitchFamily="18" charset="0"/>
              </a:rPr>
              <a:t>, but a delimiter can be </a:t>
            </a:r>
            <a:r>
              <a:rPr lang="en-US" altLang="en-US" i="1" dirty="0" smtClean="0">
                <a:solidFill>
                  <a:srgbClr val="000000"/>
                </a:solidFill>
                <a:latin typeface="Cambria" panose="02040503050406030204" pitchFamily="18" charset="0"/>
              </a:rPr>
              <a:t>any character</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For example, in a line of text, each word can be considered a token, and the spaces and punctuation separating the words can be considered delimiters. </a:t>
            </a:r>
          </a:p>
        </p:txBody>
      </p:sp>
      <p:sp>
        <p:nvSpPr>
          <p:cNvPr id="1259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8704008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6574672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65083167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Calibri" panose="020F0502020204030204" pitchFamily="34" charset="0"/>
              </a:rPr>
              <a:t>8.8.7  </a:t>
            </a:r>
            <a:r>
              <a:rPr lang="en-US" dirty="0">
                <a:solidFill>
                  <a:srgbClr val="3380E6"/>
                </a:solidFill>
                <a:latin typeface="Calibri" panose="020F0502020204030204" pitchFamily="34" charset="0"/>
              </a:rPr>
              <a:t>Function </a:t>
            </a:r>
            <a:r>
              <a:rPr lang="en-US" dirty="0" err="1" smtClean="0">
                <a:solidFill>
                  <a:srgbClr val="3380E6"/>
                </a:solidFill>
                <a:latin typeface="Calibri" panose="020F0502020204030204" pitchFamily="34" charset="0"/>
              </a:rPr>
              <a:t>strtok</a:t>
            </a:r>
            <a:r>
              <a:rPr lang="en-US" dirty="0" smtClean="0">
                <a:solidFill>
                  <a:srgbClr val="3380E6"/>
                </a:solidFill>
                <a:latin typeface="Calibri" panose="020F0502020204030204" pitchFamily="34" charset="0"/>
              </a:rPr>
              <a:t> (Cont.)</a:t>
            </a:r>
          </a:p>
        </p:txBody>
      </p:sp>
      <p:sp>
        <p:nvSpPr>
          <p:cNvPr id="122883"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Multiple calls to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are required to tokenize a string—i.e., break it into tokens (assuming that the string contains more than one token). </a:t>
            </a:r>
          </a:p>
          <a:p>
            <a:pPr eaLnBrk="1" hangingPunct="1">
              <a:lnSpc>
                <a:spcPct val="90000"/>
              </a:lnSpc>
            </a:pPr>
            <a:r>
              <a:rPr lang="en-US" altLang="en-US" dirty="0" smtClean="0">
                <a:solidFill>
                  <a:srgbClr val="000000"/>
                </a:solidFill>
                <a:latin typeface="Cambria" panose="02040503050406030204" pitchFamily="18" charset="0"/>
              </a:rPr>
              <a:t>The first call to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contains two arguments: a string to be tokenized, and a string containing characters that separate the tokens. </a:t>
            </a:r>
          </a:p>
          <a:p>
            <a:pPr eaLnBrk="1" hangingPunct="1">
              <a:lnSpc>
                <a:spcPct val="90000"/>
              </a:lnSpc>
            </a:pPr>
            <a:r>
              <a:rPr lang="en-US" altLang="en-US" dirty="0" smtClean="0">
                <a:solidFill>
                  <a:srgbClr val="000000"/>
                </a:solidFill>
                <a:latin typeface="Cambria" panose="02040503050406030204" pitchFamily="18" charset="0"/>
              </a:rPr>
              <a:t>The statement</a:t>
            </a:r>
          </a:p>
          <a:p>
            <a:pPr lvl="2" eaLnBrk="1" hangingPunct="1">
              <a:lnSpc>
                <a:spcPct val="90000"/>
              </a:lnSpc>
            </a:pPr>
            <a:r>
              <a:rPr lang="en-US" altLang="en-US" b="1" dirty="0" smtClean="0">
                <a:solidFill>
                  <a:srgbClr val="00BF00"/>
                </a:solidFill>
                <a:latin typeface="Consolas" panose="020B0609020204030204" pitchFamily="49" charset="0"/>
              </a:rPr>
              <a:t>// begin tokenizing sentence</a:t>
            </a:r>
            <a:br>
              <a:rPr lang="en-US" altLang="en-US" b="1" dirty="0" smtClean="0">
                <a:solidFill>
                  <a:srgbClr val="00BF00"/>
                </a:solidFill>
                <a:latin typeface="Consolas" panose="020B0609020204030204" pitchFamily="49" charset="0"/>
              </a:rPr>
            </a:br>
            <a:r>
              <a:rPr lang="en-US" altLang="en-US" dirty="0" err="1" smtClean="0">
                <a:solidFill>
                  <a:srgbClr val="000000"/>
                </a:solidFill>
                <a:latin typeface="Consolas" panose="020B0609020204030204" pitchFamily="49" charset="0"/>
              </a:rPr>
              <a:t>tokenPtr</a:t>
            </a:r>
            <a:r>
              <a:rPr lang="en-US" altLang="en-US" dirty="0" smtClean="0">
                <a:solidFill>
                  <a:srgbClr val="000000"/>
                </a:solidFill>
                <a:latin typeface="Consolas" panose="020B0609020204030204" pitchFamily="49" charset="0"/>
              </a:rPr>
              <a:t> =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onsolas" panose="020B0609020204030204" pitchFamily="49" charset="0"/>
              </a:rPr>
              <a:t>(string, </a:t>
            </a:r>
            <a:r>
              <a:rPr lang="en-US" altLang="en-US" b="1" dirty="0" smtClean="0">
                <a:solidFill>
                  <a:srgbClr val="128AFF"/>
                </a:solidFill>
                <a:latin typeface="Consolas" panose="020B0609020204030204" pitchFamily="49" charset="0"/>
              </a:rPr>
              <a:t>" "</a:t>
            </a:r>
            <a:r>
              <a:rPr lang="en-US" altLang="en-US" b="1" dirty="0" smtClean="0">
                <a:solidFill>
                  <a:srgbClr val="000000"/>
                </a:solidFill>
                <a:latin typeface="Consolas" panose="020B0609020204030204" pitchFamily="49" charset="0"/>
              </a:rPr>
              <a:t>); </a:t>
            </a:r>
            <a:endParaRPr lang="en-US" altLang="en-US" b="1" dirty="0" smtClean="0">
              <a:solidFill>
                <a:srgbClr val="00BF00"/>
              </a:solidFill>
              <a:latin typeface="Consolas" panose="020B0609020204030204" pitchFamily="49" charset="0"/>
            </a:endParaRPr>
          </a:p>
          <a:p>
            <a:pPr eaLnBrk="1" hangingPunct="1">
              <a:lnSpc>
                <a:spcPct val="90000"/>
              </a:lnSpc>
              <a:buFont typeface="Wingdings 3" panose="05040102010807070707" pitchFamily="18" charset="2"/>
              <a:buNone/>
            </a:pPr>
            <a:r>
              <a:rPr lang="en-US" altLang="en-US" dirty="0" smtClean="0">
                <a:solidFill>
                  <a:srgbClr val="000000"/>
                </a:solidFill>
                <a:latin typeface="Cambria" panose="02040503050406030204" pitchFamily="18" charset="0"/>
              </a:rPr>
              <a:t>	</a:t>
            </a:r>
            <a:r>
              <a:rPr lang="en-US" altLang="en-US" dirty="0" smtClean="0">
                <a:solidFill>
                  <a:srgbClr val="000000"/>
                </a:solidFill>
                <a:latin typeface="Cambria" panose="02040503050406030204" pitchFamily="18" charset="0"/>
                <a:cs typeface="Times New Roman" panose="02020603050405020304" pitchFamily="18" charset="0"/>
              </a:rPr>
              <a:t>assigns</a:t>
            </a:r>
            <a:r>
              <a:rPr lang="en-US" altLang="en-US" dirty="0" smtClean="0">
                <a:solidFill>
                  <a:srgbClr val="000000"/>
                </a:solidFill>
                <a:latin typeface="Cambria" panose="02040503050406030204" pitchFamily="18" charset="0"/>
              </a:rPr>
              <a:t> </a:t>
            </a:r>
            <a:r>
              <a:rPr lang="en-US" altLang="en-US" dirty="0" err="1" smtClean="0">
                <a:solidFill>
                  <a:srgbClr val="000000"/>
                </a:solidFill>
                <a:latin typeface="Consolas" panose="020B0609020204030204" pitchFamily="49" charset="0"/>
              </a:rPr>
              <a:t>tokenPtr</a:t>
            </a:r>
            <a:r>
              <a:rPr lang="en-US" altLang="en-US" dirty="0" smtClean="0">
                <a:solidFill>
                  <a:srgbClr val="000000"/>
                </a:solidFill>
                <a:latin typeface="Cambria" panose="02040503050406030204" pitchFamily="18" charset="0"/>
                <a:cs typeface="Times New Roman" panose="02020603050405020304" pitchFamily="18" charset="0"/>
              </a:rPr>
              <a:t> a pointer to the first token in </a:t>
            </a:r>
            <a:r>
              <a:rPr lang="en-US" altLang="en-US" dirty="0" smtClean="0">
                <a:solidFill>
                  <a:srgbClr val="000000"/>
                </a:solidFill>
                <a:latin typeface="Consolas" panose="020B0609020204030204" pitchFamily="49" charset="0"/>
              </a:rPr>
              <a:t>string</a:t>
            </a:r>
            <a:r>
              <a:rPr lang="en-US" altLang="en-US" dirty="0" smtClean="0">
                <a:solidFill>
                  <a:srgbClr val="000000"/>
                </a:solidFill>
                <a:latin typeface="Cambria" panose="02040503050406030204" pitchFamily="18" charset="0"/>
              </a:rPr>
              <a:t>. </a:t>
            </a:r>
            <a:endParaRPr lang="en-US" altLang="en-US" b="1" dirty="0" smtClean="0">
              <a:solidFill>
                <a:srgbClr val="00BF00"/>
              </a:solidFill>
              <a:latin typeface="Consolas" panose="020B0609020204030204" pitchFamily="49" charset="0"/>
            </a:endParaRPr>
          </a:p>
        </p:txBody>
      </p:sp>
      <p:sp>
        <p:nvSpPr>
          <p:cNvPr id="1290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89217657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Calibri" panose="020F0502020204030204" pitchFamily="34" charset="0"/>
              </a:rPr>
              <a:t>8.8.7  </a:t>
            </a:r>
            <a:r>
              <a:rPr lang="en-US" dirty="0">
                <a:solidFill>
                  <a:srgbClr val="3380E6"/>
                </a:solidFill>
                <a:latin typeface="Calibri" panose="020F0502020204030204" pitchFamily="34" charset="0"/>
              </a:rPr>
              <a:t>Function </a:t>
            </a:r>
            <a:r>
              <a:rPr lang="en-US" dirty="0" err="1">
                <a:solidFill>
                  <a:srgbClr val="3380E6"/>
                </a:solidFill>
                <a:latin typeface="Calibri" panose="020F0502020204030204" pitchFamily="34" charset="0"/>
              </a:rPr>
              <a:t>strtok</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123907"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The second argument,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indicates that tokens are separated by spaces. </a:t>
            </a:r>
          </a:p>
          <a:p>
            <a:pPr eaLnBrk="1" hangingPunct="1">
              <a:lnSpc>
                <a:spcPct val="90000"/>
              </a:lnSpc>
            </a:pPr>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searches for the first character in </a:t>
            </a:r>
            <a:r>
              <a:rPr lang="en-US" altLang="en-US" dirty="0" smtClean="0">
                <a:solidFill>
                  <a:srgbClr val="000000"/>
                </a:solidFill>
                <a:latin typeface="Consolas" panose="020B0609020204030204" pitchFamily="49" charset="0"/>
              </a:rPr>
              <a:t>string</a:t>
            </a:r>
            <a:r>
              <a:rPr lang="en-US" altLang="en-US" dirty="0" smtClean="0">
                <a:solidFill>
                  <a:srgbClr val="000000"/>
                </a:solidFill>
                <a:latin typeface="Cambria" panose="02040503050406030204" pitchFamily="18" charset="0"/>
              </a:rPr>
              <a:t> that’s not a delimiting character (space). </a:t>
            </a:r>
          </a:p>
          <a:p>
            <a:pPr eaLnBrk="1" hangingPunct="1">
              <a:lnSpc>
                <a:spcPct val="90000"/>
              </a:lnSpc>
            </a:pPr>
            <a:r>
              <a:rPr lang="en-US" altLang="en-US" dirty="0" smtClean="0">
                <a:solidFill>
                  <a:srgbClr val="000000"/>
                </a:solidFill>
                <a:latin typeface="Cambria" panose="02040503050406030204" pitchFamily="18" charset="0"/>
              </a:rPr>
              <a:t>This begins the first token. </a:t>
            </a:r>
          </a:p>
          <a:p>
            <a:pPr eaLnBrk="1" hangingPunct="1">
              <a:lnSpc>
                <a:spcPct val="90000"/>
              </a:lnSpc>
            </a:pPr>
            <a:r>
              <a:rPr lang="en-US" altLang="en-US" dirty="0" smtClean="0">
                <a:solidFill>
                  <a:srgbClr val="000000"/>
                </a:solidFill>
                <a:latin typeface="Cambria" panose="02040503050406030204" pitchFamily="18" charset="0"/>
              </a:rPr>
              <a:t>The function then finds the next delimiting character in the string and </a:t>
            </a:r>
            <a:r>
              <a:rPr lang="en-US" altLang="en-US" i="1" dirty="0" smtClean="0">
                <a:solidFill>
                  <a:srgbClr val="000000"/>
                </a:solidFill>
                <a:latin typeface="Cambria" panose="02040503050406030204" pitchFamily="18" charset="0"/>
              </a:rPr>
              <a:t>replaces it with a null (</a:t>
            </a:r>
            <a:r>
              <a:rPr lang="en-US" altLang="en-US" i="1" dirty="0" smtClean="0">
                <a:solidFill>
                  <a:srgbClr val="000000"/>
                </a:solidFill>
                <a:latin typeface="Consolas" panose="020B0609020204030204" pitchFamily="49" charset="0"/>
              </a:rPr>
              <a:t>'\0'</a:t>
            </a:r>
            <a:r>
              <a:rPr lang="en-US" altLang="en-US" i="1" dirty="0" smtClean="0">
                <a:solidFill>
                  <a:srgbClr val="000000"/>
                </a:solidFill>
                <a:latin typeface="Cambria" panose="02040503050406030204" pitchFamily="18" charset="0"/>
              </a:rPr>
              <a:t>) character</a:t>
            </a:r>
            <a:r>
              <a:rPr lang="en-US" altLang="en-US" dirty="0" smtClean="0">
                <a:solidFill>
                  <a:srgbClr val="000000"/>
                </a:solidFill>
                <a:latin typeface="Cambria" panose="02040503050406030204" pitchFamily="18" charset="0"/>
              </a:rPr>
              <a:t> to terminate the current token. </a:t>
            </a:r>
          </a:p>
          <a:p>
            <a:pPr eaLnBrk="1" hangingPunct="1">
              <a:lnSpc>
                <a:spcPct val="90000"/>
              </a:lnSpc>
            </a:pPr>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saves a pointer to the next character following the token in </a:t>
            </a:r>
            <a:r>
              <a:rPr lang="en-US" altLang="en-US" dirty="0" smtClean="0">
                <a:solidFill>
                  <a:srgbClr val="000000"/>
                </a:solidFill>
                <a:latin typeface="Consolas" panose="020B0609020204030204" pitchFamily="49" charset="0"/>
              </a:rPr>
              <a:t>string</a:t>
            </a:r>
            <a:r>
              <a:rPr lang="en-US" altLang="en-US" dirty="0" smtClean="0">
                <a:solidFill>
                  <a:srgbClr val="000000"/>
                </a:solidFill>
                <a:latin typeface="Cambria" panose="02040503050406030204" pitchFamily="18" charset="0"/>
              </a:rPr>
              <a:t> and returns a pointer to the current token.  </a:t>
            </a:r>
          </a:p>
        </p:txBody>
      </p:sp>
      <p:sp>
        <p:nvSpPr>
          <p:cNvPr id="1300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3704460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Calibri" panose="020F0502020204030204" pitchFamily="34" charset="0"/>
              </a:rPr>
              <a:t>8.8.7  </a:t>
            </a:r>
            <a:r>
              <a:rPr lang="en-US" dirty="0">
                <a:solidFill>
                  <a:srgbClr val="3380E6"/>
                </a:solidFill>
                <a:latin typeface="Calibri" panose="020F0502020204030204" pitchFamily="34" charset="0"/>
              </a:rPr>
              <a:t>Function </a:t>
            </a:r>
            <a:r>
              <a:rPr lang="en-US" dirty="0" err="1">
                <a:solidFill>
                  <a:srgbClr val="3380E6"/>
                </a:solidFill>
                <a:latin typeface="Calibri" panose="020F0502020204030204" pitchFamily="34" charset="0"/>
              </a:rPr>
              <a:t>strtok</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124931"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Subsequent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calls continue tokenizing </a:t>
            </a:r>
            <a:r>
              <a:rPr lang="en-US" altLang="en-US" dirty="0" smtClean="0">
                <a:solidFill>
                  <a:srgbClr val="000000"/>
                </a:solidFill>
                <a:latin typeface="Consolas" panose="020B0609020204030204" pitchFamily="49" charset="0"/>
              </a:rPr>
              <a:t>string</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These calls contain </a:t>
            </a:r>
            <a:r>
              <a:rPr lang="en-US" altLang="en-US" i="1" dirty="0" smtClean="0">
                <a:solidFill>
                  <a:srgbClr val="000000"/>
                </a:solidFill>
                <a:latin typeface="Consolas" panose="020B0609020204030204" pitchFamily="49" charset="0"/>
              </a:rPr>
              <a:t>NULL</a:t>
            </a:r>
            <a:r>
              <a:rPr lang="en-US" altLang="en-US" i="1" dirty="0" smtClean="0">
                <a:solidFill>
                  <a:srgbClr val="000000"/>
                </a:solidFill>
                <a:latin typeface="Cambria" panose="02040503050406030204" pitchFamily="18" charset="0"/>
              </a:rPr>
              <a:t> as their first argument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a:t>
            </a:r>
            <a:r>
              <a:rPr lang="en-US" altLang="en-US" dirty="0" smtClean="0">
                <a:solidFill>
                  <a:srgbClr val="000000"/>
                </a:solidFill>
                <a:latin typeface="Consolas" panose="020B0609020204030204" pitchFamily="49" charset="0"/>
              </a:rPr>
              <a:t>NULL</a:t>
            </a:r>
            <a:r>
              <a:rPr lang="en-US" altLang="en-US" dirty="0" smtClean="0">
                <a:solidFill>
                  <a:srgbClr val="000000"/>
                </a:solidFill>
                <a:latin typeface="Cambria" panose="02040503050406030204" pitchFamily="18" charset="0"/>
              </a:rPr>
              <a:t> argument indicates that the call to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should continue tokenizing from the location in </a:t>
            </a:r>
            <a:r>
              <a:rPr lang="en-US" altLang="en-US" dirty="0" smtClean="0">
                <a:solidFill>
                  <a:srgbClr val="000000"/>
                </a:solidFill>
                <a:latin typeface="Consolas" panose="020B0609020204030204" pitchFamily="49" charset="0"/>
              </a:rPr>
              <a:t>string</a:t>
            </a:r>
            <a:r>
              <a:rPr lang="en-US" altLang="en-US" dirty="0" smtClean="0">
                <a:solidFill>
                  <a:srgbClr val="000000"/>
                </a:solidFill>
                <a:latin typeface="Cambria" panose="02040503050406030204" pitchFamily="18" charset="0"/>
              </a:rPr>
              <a:t> saved by the last call to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If no tokens remain when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is called,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returns </a:t>
            </a:r>
            <a:r>
              <a:rPr lang="en-US" altLang="en-US" dirty="0" smtClean="0">
                <a:solidFill>
                  <a:srgbClr val="000000"/>
                </a:solidFill>
                <a:latin typeface="Consolas" panose="020B0609020204030204" pitchFamily="49" charset="0"/>
              </a:rPr>
              <a:t>NULL</a:t>
            </a:r>
            <a:r>
              <a:rPr lang="en-US" altLang="en-US" dirty="0" smtClean="0">
                <a:solidFill>
                  <a:srgbClr val="000000"/>
                </a:solidFill>
                <a:latin typeface="Cambria" panose="02040503050406030204" pitchFamily="18" charset="0"/>
              </a:rPr>
              <a:t>. </a:t>
            </a:r>
          </a:p>
        </p:txBody>
      </p:sp>
      <p:sp>
        <p:nvSpPr>
          <p:cNvPr id="13107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848998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Calibri" panose="020F0502020204030204" pitchFamily="34" charset="0"/>
              </a:rPr>
              <a:t>8.8.7  </a:t>
            </a:r>
            <a:r>
              <a:rPr lang="en-US" dirty="0">
                <a:solidFill>
                  <a:srgbClr val="3380E6"/>
                </a:solidFill>
                <a:latin typeface="Calibri" panose="020F0502020204030204" pitchFamily="34" charset="0"/>
              </a:rPr>
              <a:t>Function </a:t>
            </a:r>
            <a:r>
              <a:rPr lang="en-US" dirty="0" err="1">
                <a:solidFill>
                  <a:srgbClr val="3380E6"/>
                </a:solidFill>
                <a:latin typeface="Calibri" panose="020F0502020204030204" pitchFamily="34" charset="0"/>
              </a:rPr>
              <a:t>strtok</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125955"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You can change the delimiter string in each new call to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Figure 8.26 uses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to tokenize the string </a:t>
            </a:r>
            <a:r>
              <a:rPr lang="en-US" altLang="en-US" dirty="0" smtClean="0">
                <a:solidFill>
                  <a:srgbClr val="000000"/>
                </a:solidFill>
                <a:latin typeface="Consolas" panose="020B0609020204030204" pitchFamily="49" charset="0"/>
              </a:rPr>
              <a:t>"This</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is</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sentence</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with</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7</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tokens"</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Each token is printed separately.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a:t>
            </a:r>
            <a:r>
              <a:rPr lang="en-US" altLang="en-US" i="1" dirty="0" smtClean="0">
                <a:solidFill>
                  <a:srgbClr val="000000"/>
                </a:solidFill>
                <a:latin typeface="Cambria" panose="02040503050406030204" pitchFamily="18" charset="0"/>
              </a:rPr>
              <a:t>modifies the input string </a:t>
            </a:r>
            <a:r>
              <a:rPr lang="en-US" altLang="en-US" dirty="0" smtClean="0">
                <a:solidFill>
                  <a:srgbClr val="000000"/>
                </a:solidFill>
                <a:latin typeface="Cambria" panose="02040503050406030204" pitchFamily="18" charset="0"/>
              </a:rPr>
              <a:t>by placing </a:t>
            </a:r>
            <a:r>
              <a:rPr lang="en-US" altLang="en-US"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 at the end of each token; therefore, a </a:t>
            </a:r>
            <a:r>
              <a:rPr lang="en-US" altLang="en-US" i="1" dirty="0" smtClean="0">
                <a:solidFill>
                  <a:srgbClr val="000000"/>
                </a:solidFill>
                <a:latin typeface="Cambria" panose="02040503050406030204" pitchFamily="18" charset="0"/>
              </a:rPr>
              <a:t>copy</a:t>
            </a:r>
            <a:r>
              <a:rPr lang="en-US" altLang="en-US" dirty="0" smtClean="0">
                <a:solidFill>
                  <a:srgbClr val="000000"/>
                </a:solidFill>
                <a:latin typeface="Cambria" panose="02040503050406030204" pitchFamily="18" charset="0"/>
              </a:rPr>
              <a:t> of the string should be made if the string will be used again in the program after the calls to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a:t>
            </a:r>
          </a:p>
        </p:txBody>
      </p:sp>
      <p:sp>
        <p:nvSpPr>
          <p:cNvPr id="1321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955387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8.2  </a:t>
            </a:r>
            <a:r>
              <a:rPr lang="en-US" dirty="0" smtClean="0">
                <a:solidFill>
                  <a:srgbClr val="3380E6"/>
                </a:solidFill>
                <a:latin typeface="Calibri" panose="020F0502020204030204" pitchFamily="34" charset="0"/>
              </a:rPr>
              <a:t>Fundamentals of Strings and Characters (Cont.)</a:t>
            </a:r>
          </a:p>
        </p:txBody>
      </p:sp>
      <p:sp>
        <p:nvSpPr>
          <p:cNvPr id="21507"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The preceding array definition could also have been written </a:t>
            </a:r>
          </a:p>
          <a:p>
            <a:pPr lvl="2" eaLnBrk="1" hangingPunct="1"/>
            <a:r>
              <a:rPr lang="en-US" altLang="en-US" b="1" dirty="0" smtClean="0">
                <a:solidFill>
                  <a:srgbClr val="0000FF"/>
                </a:solidFill>
                <a:latin typeface="Consolas" panose="020B0609020204030204" pitchFamily="49" charset="0"/>
              </a:rPr>
              <a:t>char </a:t>
            </a:r>
            <a:r>
              <a:rPr lang="en-US" altLang="en-US" b="1" dirty="0" smtClean="0">
                <a:solidFill>
                  <a:srgbClr val="000000"/>
                </a:solidFill>
                <a:latin typeface="Consolas" panose="020B0609020204030204" pitchFamily="49" charset="0"/>
              </a:rPr>
              <a:t>color[] = {</a:t>
            </a:r>
            <a:r>
              <a:rPr lang="en-US" altLang="en-US" b="1" dirty="0" smtClean="0">
                <a:solidFill>
                  <a:srgbClr val="128AFF"/>
                </a:solidFill>
                <a:latin typeface="Consolas" panose="020B0609020204030204" pitchFamily="49" charset="0"/>
              </a:rPr>
              <a:t>'b'</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'l'</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'u'</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'e'</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latin typeface="Cambria" panose="02040503050406030204" pitchFamily="18" charset="0"/>
              </a:rPr>
              <a:t>When defining a character array to contain a string, the array must be large enough to store the string </a:t>
            </a:r>
            <a:r>
              <a:rPr lang="en-US" altLang="en-US" i="1" dirty="0" smtClean="0">
                <a:solidFill>
                  <a:srgbClr val="000000"/>
                </a:solidFill>
                <a:latin typeface="Cambria" panose="02040503050406030204" pitchFamily="18" charset="0"/>
              </a:rPr>
              <a:t>and</a:t>
            </a:r>
            <a:r>
              <a:rPr lang="en-US" altLang="en-US" dirty="0" smtClean="0">
                <a:solidFill>
                  <a:srgbClr val="000000"/>
                </a:solidFill>
                <a:latin typeface="Cambria" panose="02040503050406030204" pitchFamily="18" charset="0"/>
              </a:rPr>
              <a:t> its terminating null character. </a:t>
            </a:r>
          </a:p>
          <a:p>
            <a:pPr eaLnBrk="1" hangingPunct="1"/>
            <a:r>
              <a:rPr lang="en-US" altLang="en-US" dirty="0" smtClean="0">
                <a:solidFill>
                  <a:srgbClr val="000000"/>
                </a:solidFill>
                <a:latin typeface="Cambria" panose="02040503050406030204" pitchFamily="18" charset="0"/>
              </a:rPr>
              <a:t>The preceding definition automatically determines the size of the array based on the number of initializers in the initializer list.</a:t>
            </a:r>
          </a:p>
        </p:txBody>
      </p:sp>
      <p:sp>
        <p:nvSpPr>
          <p:cNvPr id="194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06706223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8.10.2  </a:t>
            </a:r>
            <a:r>
              <a:rPr lang="en-US" dirty="0">
                <a:solidFill>
                  <a:srgbClr val="3380E6"/>
                </a:solidFill>
                <a:latin typeface="Calibri" panose="020F0502020204030204" pitchFamily="34" charset="0"/>
              </a:rPr>
              <a:t>Function </a:t>
            </a:r>
            <a:r>
              <a:rPr lang="en-US" dirty="0" err="1">
                <a:solidFill>
                  <a:srgbClr val="3380E6"/>
                </a:solidFill>
                <a:latin typeface="Consolas" panose="020B0609020204030204" pitchFamily="49" charset="0"/>
              </a:rPr>
              <a:t>strlen</a:t>
            </a:r>
            <a:endParaRPr lang="en-US" dirty="0" smtClean="0">
              <a:solidFill>
                <a:srgbClr val="3380E6"/>
              </a:solidFill>
              <a:latin typeface="Consolas" panose="020B0609020204030204" pitchFamily="49" charset="0"/>
            </a:endParaRPr>
          </a:p>
        </p:txBody>
      </p:sp>
      <p:sp>
        <p:nvSpPr>
          <p:cNvPr id="14848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FF"/>
                </a:solidFill>
                <a:latin typeface="Consolas" panose="020B0609020204030204" pitchFamily="49" charset="0"/>
              </a:rPr>
              <a:t>strlen</a:t>
            </a:r>
            <a:r>
              <a:rPr lang="en-US" altLang="en-US" dirty="0" smtClean="0">
                <a:solidFill>
                  <a:srgbClr val="000000"/>
                </a:solidFill>
                <a:latin typeface="Cambria" panose="02040503050406030204" pitchFamily="18" charset="0"/>
              </a:rPr>
              <a:t> takes a string as an argument and returns the number of characters in the string—the terminating null character is not included in the length.</a:t>
            </a:r>
          </a:p>
          <a:p>
            <a:pPr eaLnBrk="1" hangingPunct="1"/>
            <a:r>
              <a:rPr lang="en-US" altLang="en-US" dirty="0" smtClean="0">
                <a:solidFill>
                  <a:srgbClr val="000000"/>
                </a:solidFill>
                <a:latin typeface="Cambria" panose="02040503050406030204" pitchFamily="18" charset="0"/>
                <a:cs typeface="Times New Roman" panose="02020603050405020304" pitchFamily="18" charset="0"/>
              </a:rPr>
              <a:t>Figure 8.35 demonstrates function </a:t>
            </a:r>
            <a:r>
              <a:rPr lang="en-US" altLang="en-US" dirty="0" err="1" smtClean="0">
                <a:solidFill>
                  <a:srgbClr val="000000"/>
                </a:solidFill>
                <a:latin typeface="Consolas" panose="020B0609020204030204" pitchFamily="49" charset="0"/>
              </a:rPr>
              <a:t>strlen</a:t>
            </a:r>
            <a:r>
              <a:rPr lang="en-US" altLang="en-US" dirty="0" smtClean="0">
                <a:solidFill>
                  <a:srgbClr val="000000"/>
                </a:solidFill>
                <a:latin typeface="Cambria" panose="02040503050406030204" pitchFamily="18" charset="0"/>
                <a:cs typeface="Times New Roman" panose="02020603050405020304" pitchFamily="18" charset="0"/>
              </a:rPr>
              <a:t>.</a:t>
            </a:r>
          </a:p>
        </p:txBody>
      </p:sp>
      <p:sp>
        <p:nvSpPr>
          <p:cNvPr id="1536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57543505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6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31114854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8.11  </a:t>
            </a:r>
            <a:r>
              <a:rPr lang="en-US" dirty="0" smtClean="0">
                <a:solidFill>
                  <a:srgbClr val="3380E6"/>
                </a:solidFill>
                <a:latin typeface="Calibri" panose="020F0502020204030204" pitchFamily="34" charset="0"/>
              </a:rPr>
              <a:t>Secure C Programming</a:t>
            </a:r>
            <a:endParaRPr lang="en-US" dirty="0" smtClean="0">
              <a:solidFill>
                <a:srgbClr val="3380E6"/>
              </a:solidFill>
              <a:latin typeface="Consolas" panose="020B0609020204030204" pitchFamily="49" charset="0"/>
            </a:endParaRPr>
          </a:p>
        </p:txBody>
      </p:sp>
      <p:sp>
        <p:nvSpPr>
          <p:cNvPr id="153603"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cs typeface="Times New Roman" pitchFamily="18" charset="0"/>
              </a:rPr>
              <a:t>Secure String-Processing Functions  </a:t>
            </a:r>
          </a:p>
          <a:p>
            <a:pPr eaLnBrk="1" hangingPunct="1">
              <a:defRPr/>
            </a:pPr>
            <a:r>
              <a:rPr lang="en-US" dirty="0" smtClean="0">
                <a:solidFill>
                  <a:srgbClr val="000000"/>
                </a:solidFill>
                <a:latin typeface="Cambria" panose="02040503050406030204" pitchFamily="18" charset="0"/>
                <a:cs typeface="Times New Roman" pitchFamily="18" charset="0"/>
              </a:rPr>
              <a:t>In this chapter, we presented functions </a:t>
            </a:r>
            <a:r>
              <a:rPr lang="en-US" sz="2400" dirty="0" err="1" smtClean="0">
                <a:solidFill>
                  <a:srgbClr val="000000"/>
                </a:solidFill>
                <a:latin typeface="Consolas" panose="020B0609020204030204" pitchFamily="49" charset="0"/>
                <a:cs typeface="Times New Roman" pitchFamily="18" charset="0"/>
              </a:rPr>
              <a:t>sprintf</a:t>
            </a:r>
            <a:r>
              <a:rPr lang="en-US" dirty="0" smtClean="0">
                <a:solidFill>
                  <a:srgbClr val="000000"/>
                </a:solidFill>
                <a:latin typeface="Cambria" panose="02040503050406030204" pitchFamily="18" charset="0"/>
                <a:cs typeface="Times New Roman" pitchFamily="18" charset="0"/>
              </a:rPr>
              <a:t>, </a:t>
            </a:r>
            <a:r>
              <a:rPr lang="en-US" sz="2400" dirty="0" err="1" smtClean="0">
                <a:solidFill>
                  <a:srgbClr val="000000"/>
                </a:solidFill>
                <a:latin typeface="Consolas" panose="020B0609020204030204" pitchFamily="49" charset="0"/>
                <a:cs typeface="Times New Roman" pitchFamily="18" charset="0"/>
              </a:rPr>
              <a:t>strcpy</a:t>
            </a:r>
            <a:r>
              <a:rPr lang="en-US" dirty="0" smtClean="0">
                <a:solidFill>
                  <a:srgbClr val="000000"/>
                </a:solidFill>
                <a:latin typeface="Cambria" panose="02040503050406030204" pitchFamily="18" charset="0"/>
                <a:cs typeface="Times New Roman" pitchFamily="18" charset="0"/>
              </a:rPr>
              <a:t>, </a:t>
            </a:r>
            <a:r>
              <a:rPr lang="en-US" sz="2400" dirty="0" err="1" smtClean="0">
                <a:solidFill>
                  <a:srgbClr val="000000"/>
                </a:solidFill>
                <a:latin typeface="Consolas" panose="020B0609020204030204" pitchFamily="49" charset="0"/>
                <a:cs typeface="Times New Roman" pitchFamily="18" charset="0"/>
              </a:rPr>
              <a:t>strncpy</a:t>
            </a:r>
            <a:r>
              <a:rPr lang="en-US" dirty="0" smtClean="0">
                <a:solidFill>
                  <a:srgbClr val="000000"/>
                </a:solidFill>
                <a:latin typeface="Cambria" panose="02040503050406030204" pitchFamily="18" charset="0"/>
                <a:cs typeface="Times New Roman" pitchFamily="18" charset="0"/>
              </a:rPr>
              <a:t>, </a:t>
            </a:r>
            <a:r>
              <a:rPr lang="en-US" sz="2400" dirty="0" err="1" smtClean="0">
                <a:solidFill>
                  <a:srgbClr val="000000"/>
                </a:solidFill>
                <a:latin typeface="Consolas" panose="020B0609020204030204" pitchFamily="49" charset="0"/>
                <a:cs typeface="Times New Roman" pitchFamily="18" charset="0"/>
              </a:rPr>
              <a:t>strcat</a:t>
            </a:r>
            <a:r>
              <a:rPr lang="en-US" dirty="0" smtClean="0">
                <a:solidFill>
                  <a:srgbClr val="000000"/>
                </a:solidFill>
                <a:latin typeface="Cambria" panose="02040503050406030204" pitchFamily="18" charset="0"/>
                <a:cs typeface="Times New Roman" pitchFamily="18" charset="0"/>
              </a:rPr>
              <a:t>, </a:t>
            </a:r>
            <a:r>
              <a:rPr lang="en-US" sz="2400" dirty="0" err="1" smtClean="0">
                <a:solidFill>
                  <a:srgbClr val="000000"/>
                </a:solidFill>
                <a:latin typeface="Consolas" panose="020B0609020204030204" pitchFamily="49" charset="0"/>
                <a:cs typeface="Times New Roman" pitchFamily="18" charset="0"/>
              </a:rPr>
              <a:t>strncat</a:t>
            </a:r>
            <a:r>
              <a:rPr lang="en-US" dirty="0" smtClean="0">
                <a:solidFill>
                  <a:srgbClr val="000000"/>
                </a:solidFill>
                <a:latin typeface="Cambria" panose="02040503050406030204" pitchFamily="18" charset="0"/>
                <a:cs typeface="Times New Roman" pitchFamily="18" charset="0"/>
              </a:rPr>
              <a:t>, </a:t>
            </a:r>
            <a:r>
              <a:rPr lang="en-US" sz="2400" dirty="0" err="1" smtClean="0">
                <a:solidFill>
                  <a:srgbClr val="000000"/>
                </a:solidFill>
                <a:latin typeface="Consolas" panose="020B0609020204030204" pitchFamily="49" charset="0"/>
                <a:cs typeface="Times New Roman" pitchFamily="18" charset="0"/>
              </a:rPr>
              <a:t>strtok</a:t>
            </a:r>
            <a:r>
              <a:rPr lang="en-US" dirty="0" smtClean="0">
                <a:solidFill>
                  <a:srgbClr val="000000"/>
                </a:solidFill>
                <a:latin typeface="Cambria" panose="02040503050406030204" pitchFamily="18" charset="0"/>
                <a:cs typeface="Times New Roman" pitchFamily="18" charset="0"/>
              </a:rPr>
              <a:t>, </a:t>
            </a:r>
            <a:r>
              <a:rPr lang="en-US" sz="2400" dirty="0" err="1" smtClean="0">
                <a:solidFill>
                  <a:srgbClr val="000000"/>
                </a:solidFill>
                <a:latin typeface="Consolas" panose="020B0609020204030204" pitchFamily="49" charset="0"/>
                <a:cs typeface="Times New Roman" pitchFamily="18" charset="0"/>
              </a:rPr>
              <a:t>strlen</a:t>
            </a:r>
            <a:r>
              <a:rPr lang="en-US" dirty="0" smtClean="0">
                <a:solidFill>
                  <a:srgbClr val="000000"/>
                </a:solidFill>
                <a:latin typeface="Cambria" panose="02040503050406030204" pitchFamily="18" charset="0"/>
                <a:cs typeface="Times New Roman" pitchFamily="18" charset="0"/>
              </a:rPr>
              <a:t>, </a:t>
            </a:r>
            <a:r>
              <a:rPr lang="en-US" sz="2400" dirty="0" err="1" smtClean="0">
                <a:solidFill>
                  <a:srgbClr val="000000"/>
                </a:solidFill>
                <a:latin typeface="Consolas" panose="020B0609020204030204" pitchFamily="49" charset="0"/>
                <a:cs typeface="Times New Roman" pitchFamily="18" charset="0"/>
              </a:rPr>
              <a:t>memcpy</a:t>
            </a:r>
            <a:r>
              <a:rPr lang="en-US" dirty="0" smtClean="0">
                <a:solidFill>
                  <a:srgbClr val="000000"/>
                </a:solidFill>
                <a:latin typeface="Cambria" panose="02040503050406030204" pitchFamily="18" charset="0"/>
                <a:cs typeface="Times New Roman" pitchFamily="18" charset="0"/>
              </a:rPr>
              <a:t>, </a:t>
            </a:r>
            <a:r>
              <a:rPr lang="en-US" sz="2400" dirty="0" err="1" smtClean="0">
                <a:solidFill>
                  <a:srgbClr val="000000"/>
                </a:solidFill>
                <a:latin typeface="Consolas" panose="020B0609020204030204" pitchFamily="49" charset="0"/>
                <a:cs typeface="Times New Roman" pitchFamily="18" charset="0"/>
              </a:rPr>
              <a:t>memmove</a:t>
            </a:r>
            <a:r>
              <a:rPr lang="en-US" sz="2400" dirty="0" smtClean="0">
                <a:solidFill>
                  <a:srgbClr val="000000"/>
                </a:solidFill>
                <a:latin typeface="Cambria" panose="02040503050406030204" pitchFamily="18" charset="0"/>
                <a:cs typeface="Times New Roman" pitchFamily="18" charset="0"/>
              </a:rPr>
              <a:t> </a:t>
            </a:r>
            <a:r>
              <a:rPr lang="en-US" dirty="0" smtClean="0">
                <a:solidFill>
                  <a:srgbClr val="000000"/>
                </a:solidFill>
                <a:latin typeface="Cambria" panose="02040503050406030204" pitchFamily="18" charset="0"/>
                <a:cs typeface="Times New Roman" pitchFamily="18" charset="0"/>
              </a:rPr>
              <a:t>and </a:t>
            </a:r>
            <a:r>
              <a:rPr lang="en-US" sz="2400" dirty="0" err="1" smtClean="0">
                <a:solidFill>
                  <a:srgbClr val="000000"/>
                </a:solidFill>
                <a:latin typeface="Consolas" panose="020B0609020204030204" pitchFamily="49" charset="0"/>
                <a:cs typeface="Times New Roman" pitchFamily="18" charset="0"/>
              </a:rPr>
              <a:t>memset</a:t>
            </a:r>
            <a:r>
              <a:rPr lang="en-US" dirty="0" smtClean="0">
                <a:solidFill>
                  <a:srgbClr val="000000"/>
                </a:solidFill>
                <a:latin typeface="Cambria" panose="02040503050406030204" pitchFamily="18" charset="0"/>
                <a:cs typeface="Times New Roman" pitchFamily="18" charset="0"/>
              </a:rPr>
              <a:t>. </a:t>
            </a:r>
          </a:p>
          <a:p>
            <a:pPr eaLnBrk="1" hangingPunct="1">
              <a:defRPr/>
            </a:pPr>
            <a:r>
              <a:rPr lang="en-US" dirty="0" smtClean="0">
                <a:solidFill>
                  <a:srgbClr val="000000"/>
                </a:solidFill>
                <a:latin typeface="Cambria" panose="02040503050406030204" pitchFamily="18" charset="0"/>
                <a:cs typeface="Times New Roman" pitchFamily="18" charset="0"/>
              </a:rPr>
              <a:t>More secure versions of these and many other string-processing and input/output functions are described by the C11 standard’s optional Annex K. </a:t>
            </a:r>
          </a:p>
          <a:p>
            <a:pPr eaLnBrk="1" hangingPunct="1">
              <a:defRPr/>
            </a:pPr>
            <a:r>
              <a:rPr lang="en-US" dirty="0" smtClean="0">
                <a:solidFill>
                  <a:srgbClr val="000000"/>
                </a:solidFill>
                <a:latin typeface="Cambria" panose="02040503050406030204" pitchFamily="18" charset="0"/>
                <a:cs typeface="Times New Roman" pitchFamily="18" charset="0"/>
              </a:rPr>
              <a:t>If your C compiler supports Annex K, you should use the secure versions of these functions. </a:t>
            </a:r>
          </a:p>
        </p:txBody>
      </p:sp>
      <p:sp>
        <p:nvSpPr>
          <p:cNvPr id="1536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06004253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8.11  </a:t>
            </a:r>
            <a:r>
              <a:rPr lang="en-US" dirty="0" smtClean="0">
                <a:solidFill>
                  <a:srgbClr val="3380E6"/>
                </a:solidFill>
                <a:latin typeface="Calibri" panose="020F0502020204030204" pitchFamily="34" charset="0"/>
              </a:rPr>
              <a:t>Secure C Programming (Cont.)</a:t>
            </a:r>
            <a:endParaRPr lang="en-US" dirty="0" smtClean="0">
              <a:solidFill>
                <a:srgbClr val="3380E6"/>
              </a:solidFill>
              <a:latin typeface="Consolas" panose="020B0609020204030204" pitchFamily="49" charset="0"/>
            </a:endParaRPr>
          </a:p>
        </p:txBody>
      </p:sp>
      <p:sp>
        <p:nvSpPr>
          <p:cNvPr id="15155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cs typeface="Times New Roman" panose="02020603050405020304" pitchFamily="18" charset="0"/>
              </a:rPr>
              <a:t>Among other things, the more secure versions help prevent buffer overflows by requiring an additional parameter that specifies the number of elements in the target array and by ensuring that pointer arguments are non-</a:t>
            </a:r>
            <a:r>
              <a:rPr lang="en-US" altLang="en-US" sz="2400" dirty="0" smtClean="0">
                <a:solidFill>
                  <a:srgbClr val="000000"/>
                </a:solidFill>
                <a:latin typeface="Consolas" panose="020B0609020204030204" pitchFamily="49" charset="0"/>
                <a:cs typeface="Times New Roman" panose="02020603050405020304" pitchFamily="18" charset="0"/>
              </a:rPr>
              <a:t>NULL</a:t>
            </a:r>
            <a:r>
              <a:rPr lang="en-US" altLang="en-US" dirty="0" smtClean="0">
                <a:solidFill>
                  <a:srgbClr val="000000"/>
                </a:solidFill>
                <a:latin typeface="Cambria" panose="02040503050406030204" pitchFamily="18" charset="0"/>
                <a:cs typeface="Times New Roman" panose="02020603050405020304" pitchFamily="18" charset="0"/>
              </a:rPr>
              <a:t>. </a:t>
            </a:r>
          </a:p>
          <a:p>
            <a:pPr eaLnBrk="1" hangingPunct="1"/>
            <a:endParaRPr lang="en-US" altLang="en-US" dirty="0" smtClean="0">
              <a:solidFill>
                <a:srgbClr val="000000"/>
              </a:solidFill>
              <a:latin typeface="Cambria" panose="02040503050406030204" pitchFamily="18" charset="0"/>
              <a:cs typeface="Times New Roman" panose="02020603050405020304" pitchFamily="18" charset="0"/>
            </a:endParaRPr>
          </a:p>
        </p:txBody>
      </p:sp>
      <p:sp>
        <p:nvSpPr>
          <p:cNvPr id="1536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50854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0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7841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0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142173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0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8203716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8.2  </a:t>
            </a:r>
            <a:r>
              <a:rPr lang="en-US" dirty="0" smtClean="0">
                <a:solidFill>
                  <a:srgbClr val="3380E6"/>
                </a:solidFill>
                <a:latin typeface="Calibri" panose="020F0502020204030204" pitchFamily="34" charset="0"/>
              </a:rPr>
              <a:t>Fundamentals of Strings and Characters (Cont.)</a:t>
            </a:r>
          </a:p>
        </p:txBody>
      </p:sp>
      <p:sp>
        <p:nvSpPr>
          <p:cNvPr id="25603" name="Text Placeholder 2"/>
          <p:cNvSpPr>
            <a:spLocks noGrp="1"/>
          </p:cNvSpPr>
          <p:nvPr>
            <p:ph type="body" idx="1"/>
          </p:nvPr>
        </p:nvSpPr>
        <p:spPr/>
        <p:txBody>
          <a:bodyPr/>
          <a:lstStyle/>
          <a:p>
            <a:pPr eaLnBrk="1" hangingPunct="1">
              <a:lnSpc>
                <a:spcPct val="90000"/>
              </a:lnSpc>
            </a:pPr>
            <a:r>
              <a:rPr lang="en-US" altLang="en-US" sz="2800" dirty="0" smtClean="0">
                <a:solidFill>
                  <a:srgbClr val="000000"/>
                </a:solidFill>
                <a:latin typeface="Cambria" panose="02040503050406030204" pitchFamily="18" charset="0"/>
              </a:rPr>
              <a:t>A string can be stored in an array using </a:t>
            </a:r>
            <a:r>
              <a:rPr lang="en-US" altLang="en-US" sz="2800" dirty="0" err="1" smtClean="0">
                <a:solidFill>
                  <a:srgbClr val="000000"/>
                </a:solidFill>
                <a:latin typeface="Consolas" panose="020B0609020204030204" pitchFamily="49" charset="0"/>
              </a:rPr>
              <a:t>scanf</a:t>
            </a:r>
            <a:r>
              <a:rPr lang="en-US" altLang="en-US" sz="2800" dirty="0" smtClean="0">
                <a:solidFill>
                  <a:srgbClr val="000000"/>
                </a:solidFill>
                <a:latin typeface="Cambria" panose="02040503050406030204" pitchFamily="18" charset="0"/>
              </a:rPr>
              <a:t>. </a:t>
            </a:r>
          </a:p>
          <a:p>
            <a:pPr eaLnBrk="1" hangingPunct="1">
              <a:lnSpc>
                <a:spcPct val="90000"/>
              </a:lnSpc>
            </a:pPr>
            <a:r>
              <a:rPr lang="en-US" altLang="en-US" sz="2800" dirty="0" smtClean="0">
                <a:solidFill>
                  <a:srgbClr val="000000"/>
                </a:solidFill>
                <a:latin typeface="Cambria" panose="02040503050406030204" pitchFamily="18" charset="0"/>
              </a:rPr>
              <a:t>For example, the following statement stores a string in character array </a:t>
            </a:r>
            <a:r>
              <a:rPr lang="en-US" altLang="en-US" sz="2800" dirty="0" smtClean="0">
                <a:solidFill>
                  <a:srgbClr val="000000"/>
                </a:solidFill>
                <a:latin typeface="Consolas" panose="020B0609020204030204" pitchFamily="49" charset="0"/>
              </a:rPr>
              <a:t>word[20]</a:t>
            </a:r>
            <a:r>
              <a:rPr lang="en-US" altLang="en-US" sz="2800" dirty="0" smtClean="0">
                <a:solidFill>
                  <a:srgbClr val="000000"/>
                </a:solidFill>
                <a:latin typeface="Cambria" panose="02040503050406030204" pitchFamily="18" charset="0"/>
              </a:rPr>
              <a:t>:</a:t>
            </a:r>
          </a:p>
          <a:p>
            <a:pPr lvl="2" eaLnBrk="1" hangingPunct="1">
              <a:lnSpc>
                <a:spcPct val="90000"/>
              </a:lnSpc>
            </a:pPr>
            <a:r>
              <a:rPr lang="en-US" altLang="en-US" sz="2800" dirty="0" err="1" smtClean="0">
                <a:solidFill>
                  <a:srgbClr val="000000"/>
                </a:solidFill>
                <a:latin typeface="Consolas" panose="020B0609020204030204" pitchFamily="49" charset="0"/>
              </a:rPr>
              <a:t>scanf</a:t>
            </a:r>
            <a:r>
              <a:rPr lang="en-US" altLang="en-US" sz="2800" dirty="0" smtClean="0">
                <a:solidFill>
                  <a:srgbClr val="000000"/>
                </a:solidFill>
                <a:latin typeface="Consolas" panose="020B0609020204030204" pitchFamily="49" charset="0"/>
              </a:rPr>
              <a:t>(</a:t>
            </a:r>
            <a:r>
              <a:rPr lang="en-US" altLang="en-US" sz="2800" b="1" dirty="0" smtClean="0">
                <a:solidFill>
                  <a:srgbClr val="128AFF"/>
                </a:solidFill>
                <a:latin typeface="Consolas" panose="020B0609020204030204" pitchFamily="49" charset="0"/>
              </a:rPr>
              <a:t>"%s"</a:t>
            </a:r>
            <a:r>
              <a:rPr lang="en-US" altLang="en-US" sz="2800" b="1" dirty="0" smtClean="0">
                <a:solidFill>
                  <a:srgbClr val="000000"/>
                </a:solidFill>
                <a:latin typeface="Consolas" panose="020B0609020204030204" pitchFamily="49" charset="0"/>
              </a:rPr>
              <a:t>, word);</a:t>
            </a:r>
          </a:p>
          <a:p>
            <a:pPr eaLnBrk="1" hangingPunct="1">
              <a:lnSpc>
                <a:spcPct val="90000"/>
              </a:lnSpc>
            </a:pPr>
            <a:r>
              <a:rPr lang="en-US" altLang="en-US" sz="2800" dirty="0" smtClean="0">
                <a:solidFill>
                  <a:srgbClr val="000000"/>
                </a:solidFill>
                <a:latin typeface="Cambria" panose="02040503050406030204" pitchFamily="18" charset="0"/>
              </a:rPr>
              <a:t>The string entered by the user is stored in </a:t>
            </a:r>
            <a:r>
              <a:rPr lang="en-US" altLang="en-US" sz="2800" dirty="0" smtClean="0">
                <a:solidFill>
                  <a:srgbClr val="000000"/>
                </a:solidFill>
                <a:latin typeface="Consolas" panose="020B0609020204030204" pitchFamily="49" charset="0"/>
              </a:rPr>
              <a:t>word</a:t>
            </a:r>
            <a:r>
              <a:rPr lang="en-US" altLang="en-US" sz="2800" dirty="0" smtClean="0">
                <a:solidFill>
                  <a:srgbClr val="000000"/>
                </a:solidFill>
                <a:latin typeface="Cambria" panose="02040503050406030204" pitchFamily="18" charset="0"/>
              </a:rPr>
              <a:t>. </a:t>
            </a:r>
          </a:p>
          <a:p>
            <a:pPr eaLnBrk="1" hangingPunct="1">
              <a:lnSpc>
                <a:spcPct val="90000"/>
              </a:lnSpc>
            </a:pPr>
            <a:r>
              <a:rPr lang="en-US" altLang="en-US" sz="2800" dirty="0" smtClean="0">
                <a:solidFill>
                  <a:srgbClr val="000000"/>
                </a:solidFill>
                <a:latin typeface="Cambria" panose="02040503050406030204" pitchFamily="18" charset="0"/>
              </a:rPr>
              <a:t>Variable </a:t>
            </a:r>
            <a:r>
              <a:rPr lang="en-US" altLang="en-US" sz="2800" dirty="0" smtClean="0">
                <a:solidFill>
                  <a:srgbClr val="000000"/>
                </a:solidFill>
                <a:latin typeface="Consolas" panose="020B0609020204030204" pitchFamily="49" charset="0"/>
              </a:rPr>
              <a:t>word</a:t>
            </a:r>
            <a:r>
              <a:rPr lang="en-US" altLang="en-US" sz="2800" dirty="0" smtClean="0">
                <a:solidFill>
                  <a:srgbClr val="000000"/>
                </a:solidFill>
                <a:latin typeface="Cambria" panose="02040503050406030204" pitchFamily="18" charset="0"/>
              </a:rPr>
              <a:t> is an array, which is, of course, a pointer, so the </a:t>
            </a:r>
            <a:r>
              <a:rPr lang="en-US" altLang="en-US" sz="2800" dirty="0" smtClean="0">
                <a:solidFill>
                  <a:srgbClr val="000000"/>
                </a:solidFill>
                <a:latin typeface="Consolas" panose="020B0609020204030204" pitchFamily="49" charset="0"/>
              </a:rPr>
              <a:t>&amp;</a:t>
            </a:r>
            <a:r>
              <a:rPr lang="en-US" altLang="en-US" sz="2800" dirty="0" smtClean="0">
                <a:solidFill>
                  <a:srgbClr val="000000"/>
                </a:solidFill>
                <a:latin typeface="Cambria" panose="02040503050406030204" pitchFamily="18" charset="0"/>
              </a:rPr>
              <a:t> is not needed with argument </a:t>
            </a:r>
            <a:r>
              <a:rPr lang="en-US" altLang="en-US" sz="2800" dirty="0" smtClean="0">
                <a:solidFill>
                  <a:srgbClr val="000000"/>
                </a:solidFill>
                <a:latin typeface="Consolas" panose="020B0609020204030204" pitchFamily="49" charset="0"/>
              </a:rPr>
              <a:t>word</a:t>
            </a:r>
            <a:r>
              <a:rPr lang="en-US" altLang="en-US" sz="2800" dirty="0" smtClean="0">
                <a:solidFill>
                  <a:srgbClr val="000000"/>
                </a:solidFill>
                <a:latin typeface="Cambria" panose="02040503050406030204" pitchFamily="18" charset="0"/>
              </a:rPr>
              <a:t>. </a:t>
            </a:r>
          </a:p>
        </p:txBody>
      </p:sp>
      <p:sp>
        <p:nvSpPr>
          <p:cNvPr id="235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804706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8.2  </a:t>
            </a:r>
            <a:r>
              <a:rPr lang="en-US" dirty="0" smtClean="0">
                <a:solidFill>
                  <a:srgbClr val="3380E6"/>
                </a:solidFill>
                <a:latin typeface="Calibri" panose="020F0502020204030204" pitchFamily="34" charset="0"/>
              </a:rPr>
              <a:t>Fundamentals of Strings and Characters (Cont.)</a:t>
            </a:r>
          </a:p>
        </p:txBody>
      </p:sp>
      <p:sp>
        <p:nvSpPr>
          <p:cNvPr id="26627"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err="1" smtClean="0">
                <a:solidFill>
                  <a:srgbClr val="000000"/>
                </a:solidFill>
                <a:latin typeface="Consolas" panose="020B0609020204030204" pitchFamily="49" charset="0"/>
              </a:rPr>
              <a:t>scanf</a:t>
            </a:r>
            <a:r>
              <a:rPr lang="en-US" altLang="en-US" dirty="0" smtClean="0">
                <a:solidFill>
                  <a:srgbClr val="000000"/>
                </a:solidFill>
                <a:latin typeface="Cambria" panose="02040503050406030204" pitchFamily="18" charset="0"/>
              </a:rPr>
              <a:t> will read characters until a space, tab, newline or end-of-file indicator is encountered. </a:t>
            </a:r>
          </a:p>
          <a:p>
            <a:pPr eaLnBrk="1" hangingPunct="1">
              <a:lnSpc>
                <a:spcPct val="90000"/>
              </a:lnSpc>
            </a:pPr>
            <a:r>
              <a:rPr lang="en-US" altLang="en-US" dirty="0" smtClean="0">
                <a:solidFill>
                  <a:srgbClr val="000000"/>
                </a:solidFill>
                <a:latin typeface="Cambria" panose="02040503050406030204" pitchFamily="18" charset="0"/>
              </a:rPr>
              <a:t>So, it’s possible that, without the  field width </a:t>
            </a:r>
            <a:r>
              <a:rPr lang="en-US" altLang="en-US" dirty="0" smtClean="0">
                <a:solidFill>
                  <a:srgbClr val="000000"/>
                </a:solidFill>
                <a:latin typeface="Consolas" panose="020B0609020204030204" pitchFamily="49" charset="0"/>
              </a:rPr>
              <a:t>19</a:t>
            </a:r>
            <a:r>
              <a:rPr lang="en-US" altLang="en-US" dirty="0" smtClean="0">
                <a:solidFill>
                  <a:srgbClr val="000000"/>
                </a:solidFill>
                <a:latin typeface="Cambria" panose="02040503050406030204" pitchFamily="18" charset="0"/>
              </a:rPr>
              <a:t> in the conversion </a:t>
            </a:r>
            <a:r>
              <a:rPr lang="en-US" altLang="en-US" dirty="0" err="1" smtClean="0">
                <a:solidFill>
                  <a:srgbClr val="000000"/>
                </a:solidFill>
                <a:latin typeface="Cambria" panose="02040503050406030204" pitchFamily="18" charset="0"/>
              </a:rPr>
              <a:t>specifier</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%19s</a:t>
            </a:r>
            <a:r>
              <a:rPr lang="en-US" altLang="en-US" dirty="0" smtClean="0">
                <a:solidFill>
                  <a:srgbClr val="000000"/>
                </a:solidFill>
                <a:latin typeface="Cambria" panose="02040503050406030204" pitchFamily="18" charset="0"/>
              </a:rPr>
              <a:t>, the user input could exceed 19 characters and that your program might crash! </a:t>
            </a:r>
          </a:p>
          <a:p>
            <a:pPr eaLnBrk="1" hangingPunct="1">
              <a:lnSpc>
                <a:spcPct val="90000"/>
              </a:lnSpc>
            </a:pPr>
            <a:r>
              <a:rPr lang="en-US" altLang="en-US" dirty="0" smtClean="0">
                <a:solidFill>
                  <a:srgbClr val="000000"/>
                </a:solidFill>
                <a:latin typeface="Cambria" panose="02040503050406030204" pitchFamily="18" charset="0"/>
              </a:rPr>
              <a:t>For this reason, you should </a:t>
            </a:r>
            <a:r>
              <a:rPr lang="en-US" altLang="en-US" i="1" dirty="0" smtClean="0">
                <a:solidFill>
                  <a:srgbClr val="000000"/>
                </a:solidFill>
                <a:latin typeface="Cambria" panose="02040503050406030204" pitchFamily="18" charset="0"/>
              </a:rPr>
              <a:t>always </a:t>
            </a:r>
            <a:r>
              <a:rPr lang="en-US" altLang="en-US" dirty="0" smtClean="0">
                <a:solidFill>
                  <a:srgbClr val="000000"/>
                </a:solidFill>
                <a:latin typeface="Cambria" panose="02040503050406030204" pitchFamily="18" charset="0"/>
              </a:rPr>
              <a:t>use a field width when using </a:t>
            </a:r>
            <a:r>
              <a:rPr lang="en-US" altLang="en-US" dirty="0" err="1" smtClean="0">
                <a:solidFill>
                  <a:srgbClr val="000000"/>
                </a:solidFill>
                <a:latin typeface="Consolas" panose="020B0609020204030204" pitchFamily="49" charset="0"/>
              </a:rPr>
              <a:t>scanf</a:t>
            </a:r>
            <a:r>
              <a:rPr lang="en-US" altLang="en-US" dirty="0" smtClean="0">
                <a:solidFill>
                  <a:srgbClr val="000000"/>
                </a:solidFill>
                <a:latin typeface="Cambria" panose="02040503050406030204" pitchFamily="18" charset="0"/>
              </a:rPr>
              <a:t> to read into a </a:t>
            </a:r>
            <a:r>
              <a:rPr lang="en-US" altLang="en-US" dirty="0" smtClean="0">
                <a:solidFill>
                  <a:srgbClr val="000000"/>
                </a:solidFill>
                <a:latin typeface="Consolas" panose="020B0609020204030204" pitchFamily="49" charset="0"/>
              </a:rPr>
              <a:t>char</a:t>
            </a:r>
            <a:r>
              <a:rPr lang="en-US" altLang="en-US" dirty="0" smtClean="0">
                <a:solidFill>
                  <a:srgbClr val="000000"/>
                </a:solidFill>
                <a:latin typeface="Cambria" panose="02040503050406030204" pitchFamily="18" charset="0"/>
              </a:rPr>
              <a:t> array.</a:t>
            </a:r>
          </a:p>
          <a:p>
            <a:pPr eaLnBrk="1" hangingPunct="1">
              <a:lnSpc>
                <a:spcPct val="90000"/>
              </a:lnSpc>
            </a:pPr>
            <a:r>
              <a:rPr lang="en-US" altLang="en-US" dirty="0" smtClean="0">
                <a:solidFill>
                  <a:srgbClr val="000000"/>
                </a:solidFill>
                <a:latin typeface="Cambria" panose="02040503050406030204" pitchFamily="18" charset="0"/>
              </a:rPr>
              <a:t>The field width </a:t>
            </a:r>
            <a:r>
              <a:rPr lang="en-US" altLang="en-US" dirty="0" smtClean="0">
                <a:solidFill>
                  <a:srgbClr val="000000"/>
                </a:solidFill>
                <a:latin typeface="Consolas" panose="020B0609020204030204" pitchFamily="49" charset="0"/>
              </a:rPr>
              <a:t>19</a:t>
            </a:r>
            <a:r>
              <a:rPr lang="en-US" altLang="en-US" dirty="0" smtClean="0">
                <a:solidFill>
                  <a:srgbClr val="000000"/>
                </a:solidFill>
                <a:latin typeface="Cambria" panose="02040503050406030204" pitchFamily="18" charset="0"/>
              </a:rPr>
              <a:t> in the preceding statement ensures that </a:t>
            </a:r>
            <a:r>
              <a:rPr lang="en-US" altLang="en-US" dirty="0" err="1" smtClean="0">
                <a:solidFill>
                  <a:srgbClr val="000000"/>
                </a:solidFill>
                <a:latin typeface="Consolas" panose="020B0609020204030204" pitchFamily="49" charset="0"/>
              </a:rPr>
              <a:t>scanf</a:t>
            </a:r>
            <a:r>
              <a:rPr lang="en-US" altLang="en-US" dirty="0" smtClean="0">
                <a:solidFill>
                  <a:srgbClr val="000000"/>
                </a:solidFill>
                <a:latin typeface="Cambria" panose="02040503050406030204" pitchFamily="18" charset="0"/>
              </a:rPr>
              <a:t> reads a </a:t>
            </a:r>
            <a:r>
              <a:rPr lang="en-US" altLang="en-US" i="1" dirty="0" smtClean="0">
                <a:solidFill>
                  <a:srgbClr val="000000"/>
                </a:solidFill>
                <a:latin typeface="Cambria" panose="02040503050406030204" pitchFamily="18" charset="0"/>
              </a:rPr>
              <a:t>maximum</a:t>
            </a:r>
            <a:r>
              <a:rPr lang="en-US" altLang="en-US" dirty="0" smtClean="0">
                <a:solidFill>
                  <a:srgbClr val="000000"/>
                </a:solidFill>
                <a:latin typeface="Cambria" panose="02040503050406030204" pitchFamily="18" charset="0"/>
              </a:rPr>
              <a:t> of 19 characters and saves the last character for the string’s terminating null character. </a:t>
            </a:r>
          </a:p>
          <a:p>
            <a:pPr eaLnBrk="1" hangingPunct="1">
              <a:lnSpc>
                <a:spcPct val="90000"/>
              </a:lnSpc>
            </a:pPr>
            <a:endParaRPr lang="en-US" altLang="en-US" sz="2800" dirty="0" smtClean="0">
              <a:solidFill>
                <a:srgbClr val="000000"/>
              </a:solidFill>
              <a:latin typeface="Cambria" panose="02040503050406030204" pitchFamily="18" charset="0"/>
            </a:endParaRPr>
          </a:p>
          <a:p>
            <a:pPr eaLnBrk="1" hangingPunct="1">
              <a:lnSpc>
                <a:spcPct val="90000"/>
              </a:lnSpc>
            </a:pPr>
            <a:endParaRPr lang="en-US" altLang="en-US" sz="2800" dirty="0" smtClean="0">
              <a:solidFill>
                <a:srgbClr val="000000"/>
              </a:solidFill>
              <a:latin typeface="Cambria" panose="02040503050406030204" pitchFamily="18" charset="0"/>
            </a:endParaRPr>
          </a:p>
        </p:txBody>
      </p:sp>
      <p:sp>
        <p:nvSpPr>
          <p:cNvPr id="235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6586397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8.2  </a:t>
            </a:r>
            <a:r>
              <a:rPr lang="en-US" dirty="0" smtClean="0">
                <a:solidFill>
                  <a:srgbClr val="3380E6"/>
                </a:solidFill>
                <a:latin typeface="Calibri" panose="020F0502020204030204" pitchFamily="34" charset="0"/>
              </a:rPr>
              <a:t>Fundamentals of Strings and Characters (Cont.)</a:t>
            </a:r>
          </a:p>
        </p:txBody>
      </p:sp>
      <p:sp>
        <p:nvSpPr>
          <p:cNvPr id="27651"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This prevents </a:t>
            </a:r>
            <a:r>
              <a:rPr lang="en-US" altLang="en-US" dirty="0" err="1" smtClean="0">
                <a:solidFill>
                  <a:srgbClr val="000000"/>
                </a:solidFill>
                <a:latin typeface="Consolas" panose="020B0609020204030204" pitchFamily="49" charset="0"/>
              </a:rPr>
              <a:t>scanf</a:t>
            </a:r>
            <a:r>
              <a:rPr lang="en-US" altLang="en-US" dirty="0" smtClean="0">
                <a:solidFill>
                  <a:srgbClr val="000000"/>
                </a:solidFill>
                <a:latin typeface="Cambria" panose="02040503050406030204" pitchFamily="18" charset="0"/>
              </a:rPr>
              <a:t> from writing characters into memory beyond the end of </a:t>
            </a:r>
            <a:r>
              <a:rPr lang="en-US" altLang="en-US" dirty="0" smtClean="0">
                <a:solidFill>
                  <a:srgbClr val="000000"/>
                </a:solidFill>
                <a:latin typeface="Consolas" panose="020B0609020204030204" pitchFamily="49" charset="0"/>
              </a:rPr>
              <a:t>s</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(For reading input lines of arbitrary length, there’s a nonstandard—yet widely supported—function </a:t>
            </a:r>
            <a:r>
              <a:rPr lang="en-US" altLang="en-US" dirty="0" err="1" smtClean="0">
                <a:solidFill>
                  <a:srgbClr val="000000"/>
                </a:solidFill>
                <a:latin typeface="Consolas" panose="020B0609020204030204" pitchFamily="49" charset="0"/>
              </a:rPr>
              <a:t>readline</a:t>
            </a:r>
            <a:r>
              <a:rPr lang="en-US" altLang="en-US" dirty="0" smtClean="0">
                <a:solidFill>
                  <a:srgbClr val="000000"/>
                </a:solidFill>
                <a:latin typeface="Cambria" panose="02040503050406030204" pitchFamily="18" charset="0"/>
              </a:rPr>
              <a:t>, usually included in </a:t>
            </a:r>
            <a:r>
              <a:rPr lang="en-US" altLang="en-US" dirty="0" err="1" smtClean="0">
                <a:solidFill>
                  <a:srgbClr val="000000"/>
                </a:solidFill>
                <a:latin typeface="Consolas" panose="020B0609020204030204" pitchFamily="49" charset="0"/>
              </a:rPr>
              <a:t>stdio.h</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For a character array to be printed properly as a string, the array must contain a terminating null character. </a:t>
            </a:r>
          </a:p>
        </p:txBody>
      </p:sp>
      <p:sp>
        <p:nvSpPr>
          <p:cNvPr id="245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058236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751727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622065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2593756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8.3  </a:t>
            </a:r>
            <a:r>
              <a:rPr lang="en-US" dirty="0" smtClean="0">
                <a:solidFill>
                  <a:srgbClr val="3380E6"/>
                </a:solidFill>
                <a:latin typeface="Calibri" panose="020F0502020204030204" pitchFamily="34" charset="0"/>
              </a:rPr>
              <a:t>Character-Handling Library</a:t>
            </a:r>
          </a:p>
        </p:txBody>
      </p:sp>
      <p:sp>
        <p:nvSpPr>
          <p:cNvPr id="30723" name="Text Placeholder 2"/>
          <p:cNvSpPr>
            <a:spLocks noGrp="1"/>
          </p:cNvSpPr>
          <p:nvPr>
            <p:ph type="body" idx="1"/>
          </p:nvPr>
        </p:nvSpPr>
        <p:spPr/>
        <p:txBody>
          <a:bodyPr>
            <a:normAutofit lnSpcReduction="10000"/>
          </a:bodyPr>
          <a:lstStyle/>
          <a:p>
            <a:pPr eaLnBrk="1" hangingPunct="1">
              <a:lnSpc>
                <a:spcPct val="90000"/>
              </a:lnSpc>
            </a:pPr>
            <a:r>
              <a:rPr lang="en-US" altLang="en-US" dirty="0" smtClean="0">
                <a:solidFill>
                  <a:srgbClr val="000000"/>
                </a:solidFill>
                <a:latin typeface="Cambria" panose="02040503050406030204" pitchFamily="18" charset="0"/>
              </a:rPr>
              <a:t>The</a:t>
            </a:r>
            <a:r>
              <a:rPr lang="en-US" altLang="en-US" dirty="0" smtClean="0">
                <a:solidFill>
                  <a:srgbClr val="0000FF"/>
                </a:solidFill>
                <a:latin typeface="Cambria" panose="02040503050406030204" pitchFamily="18" charset="0"/>
              </a:rPr>
              <a:t> character-handling library</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&lt;</a:t>
            </a:r>
            <a:r>
              <a:rPr lang="en-US" altLang="en-US" dirty="0" err="1" smtClean="0">
                <a:solidFill>
                  <a:srgbClr val="000000"/>
                </a:solidFill>
                <a:latin typeface="Consolas" panose="020B0609020204030204" pitchFamily="49" charset="0"/>
              </a:rPr>
              <a:t>ctype.h</a:t>
            </a:r>
            <a:r>
              <a:rPr lang="en-US" altLang="en-US" dirty="0" smtClean="0">
                <a:solidFill>
                  <a:srgbClr val="000000"/>
                </a:solidFill>
                <a:latin typeface="Consolas" panose="020B0609020204030204" pitchFamily="49" charset="0"/>
              </a:rPr>
              <a:t>&gt;</a:t>
            </a:r>
            <a:r>
              <a:rPr lang="en-US" altLang="en-US" dirty="0" smtClean="0">
                <a:solidFill>
                  <a:srgbClr val="000000"/>
                </a:solidFill>
                <a:latin typeface="Cambria" panose="02040503050406030204" pitchFamily="18" charset="0"/>
              </a:rPr>
              <a:t>) includes several functions that perform useful tests and manipulations of character data. </a:t>
            </a:r>
          </a:p>
          <a:p>
            <a:pPr eaLnBrk="1" hangingPunct="1">
              <a:lnSpc>
                <a:spcPct val="90000"/>
              </a:lnSpc>
            </a:pPr>
            <a:r>
              <a:rPr lang="en-US" altLang="en-US" dirty="0" smtClean="0">
                <a:solidFill>
                  <a:srgbClr val="000000"/>
                </a:solidFill>
                <a:latin typeface="Cambria" panose="02040503050406030204" pitchFamily="18" charset="0"/>
              </a:rPr>
              <a:t>Each function receives an </a:t>
            </a:r>
            <a:r>
              <a:rPr lang="en-US" altLang="en-US" dirty="0" smtClean="0">
                <a:solidFill>
                  <a:srgbClr val="000000"/>
                </a:solidFill>
                <a:latin typeface="Consolas" panose="020B0609020204030204" pitchFamily="49" charset="0"/>
              </a:rPr>
              <a:t>unsigned char</a:t>
            </a:r>
            <a:r>
              <a:rPr lang="en-US" altLang="en-US" dirty="0" smtClean="0">
                <a:solidFill>
                  <a:srgbClr val="000000"/>
                </a:solidFill>
                <a:latin typeface="Cambria" panose="02040503050406030204" pitchFamily="18" charset="0"/>
              </a:rPr>
              <a:t> (represented as an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or </a:t>
            </a:r>
            <a:r>
              <a:rPr lang="en-US" altLang="en-US" dirty="0" smtClean="0">
                <a:solidFill>
                  <a:srgbClr val="000000"/>
                </a:solidFill>
                <a:latin typeface="Consolas" panose="020B0609020204030204" pitchFamily="49" charset="0"/>
              </a:rPr>
              <a:t>EOF</a:t>
            </a:r>
            <a:r>
              <a:rPr lang="en-US" altLang="en-US" dirty="0" smtClean="0">
                <a:solidFill>
                  <a:srgbClr val="000000"/>
                </a:solidFill>
                <a:latin typeface="Cambria" panose="02040503050406030204" pitchFamily="18" charset="0"/>
              </a:rPr>
              <a:t> as an argument. </a:t>
            </a:r>
          </a:p>
          <a:p>
            <a:pPr eaLnBrk="1" hangingPunct="1">
              <a:lnSpc>
                <a:spcPct val="90000"/>
              </a:lnSpc>
            </a:pPr>
            <a:r>
              <a:rPr lang="en-US" altLang="en-US" dirty="0" smtClean="0">
                <a:solidFill>
                  <a:srgbClr val="000000"/>
                </a:solidFill>
                <a:latin typeface="Consolas" panose="020B0609020204030204" pitchFamily="49" charset="0"/>
              </a:rPr>
              <a:t>EOF</a:t>
            </a:r>
            <a:r>
              <a:rPr lang="en-US" altLang="en-US" dirty="0" smtClean="0">
                <a:solidFill>
                  <a:srgbClr val="000000"/>
                </a:solidFill>
                <a:latin typeface="Cambria" panose="02040503050406030204" pitchFamily="18" charset="0"/>
              </a:rPr>
              <a:t> normally has the value –1. </a:t>
            </a:r>
          </a:p>
          <a:p>
            <a:pPr eaLnBrk="1" hangingPunct="1">
              <a:lnSpc>
                <a:spcPct val="90000"/>
              </a:lnSpc>
            </a:pPr>
            <a:r>
              <a:rPr lang="en-US" altLang="en-US" dirty="0" smtClean="0">
                <a:solidFill>
                  <a:srgbClr val="000000"/>
                </a:solidFill>
                <a:latin typeface="Cambria" panose="02040503050406030204" pitchFamily="18" charset="0"/>
              </a:rPr>
              <a:t>Figure 8.1 summarizes the functions of the character-handling library.</a:t>
            </a:r>
          </a:p>
        </p:txBody>
      </p:sp>
      <p:sp>
        <p:nvSpPr>
          <p:cNvPr id="276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1290822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327804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668953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8.3.1  </a:t>
            </a:r>
            <a:r>
              <a:rPr lang="en-US" dirty="0">
                <a:solidFill>
                  <a:srgbClr val="3380E6"/>
                </a:solidFill>
                <a:latin typeface="Calibri" panose="020F0502020204030204" pitchFamily="34" charset="0"/>
              </a:rPr>
              <a:t>Functions </a:t>
            </a:r>
            <a:r>
              <a:rPr lang="en-US" sz="3100" dirty="0" err="1">
                <a:solidFill>
                  <a:srgbClr val="3380E6"/>
                </a:solidFill>
                <a:latin typeface="Consolas" panose="020B0609020204030204" pitchFamily="49" charset="0"/>
              </a:rPr>
              <a:t>isdigit</a:t>
            </a:r>
            <a:r>
              <a:rPr lang="en-US" dirty="0">
                <a:solidFill>
                  <a:srgbClr val="3380E6"/>
                </a:solidFill>
                <a:latin typeface="Calibri" panose="020F0502020204030204" pitchFamily="34" charset="0"/>
              </a:rPr>
              <a:t>, </a:t>
            </a:r>
            <a:r>
              <a:rPr lang="en-US" sz="3100" dirty="0" err="1" smtClean="0">
                <a:solidFill>
                  <a:srgbClr val="3380E6"/>
                </a:solidFill>
                <a:latin typeface="Consolas" panose="020B0609020204030204" pitchFamily="49" charset="0"/>
              </a:rPr>
              <a:t>isalpha</a:t>
            </a:r>
            <a:r>
              <a:rPr lang="en-US" dirty="0" smtClean="0">
                <a:solidFill>
                  <a:srgbClr val="3380E6"/>
                </a:solidFill>
                <a:latin typeface="Calibri" panose="020F0502020204030204" pitchFamily="34" charset="0"/>
              </a:rPr>
              <a:t>, </a:t>
            </a:r>
            <a:r>
              <a:rPr lang="en-US" sz="3100" dirty="0" err="1">
                <a:solidFill>
                  <a:srgbClr val="3380E6"/>
                </a:solidFill>
                <a:latin typeface="Consolas" panose="020B0609020204030204" pitchFamily="49" charset="0"/>
              </a:rPr>
              <a:t>isalnum</a:t>
            </a:r>
            <a:r>
              <a:rPr lang="en-US" sz="3100" dirty="0">
                <a:solidFill>
                  <a:srgbClr val="3380E6"/>
                </a:solidFill>
                <a:latin typeface="Calibri" panose="020F0502020204030204" pitchFamily="34" charset="0"/>
              </a:rPr>
              <a:t> </a:t>
            </a:r>
            <a:r>
              <a:rPr lang="en-US" dirty="0">
                <a:solidFill>
                  <a:srgbClr val="3380E6"/>
                </a:solidFill>
                <a:latin typeface="Calibri" panose="020F0502020204030204" pitchFamily="34" charset="0"/>
              </a:rPr>
              <a:t>and </a:t>
            </a:r>
            <a:r>
              <a:rPr lang="en-US" sz="3100" dirty="0" err="1">
                <a:solidFill>
                  <a:srgbClr val="3380E6"/>
                </a:solidFill>
                <a:latin typeface="Consolas" panose="020B0609020204030204" pitchFamily="49" charset="0"/>
              </a:rPr>
              <a:t>isxdigit</a:t>
            </a:r>
            <a:endParaRPr lang="en-US" dirty="0" smtClean="0">
              <a:solidFill>
                <a:srgbClr val="3380E6"/>
              </a:solidFill>
              <a:latin typeface="Consolas" panose="020B0609020204030204" pitchFamily="49" charset="0"/>
            </a:endParaRPr>
          </a:p>
        </p:txBody>
      </p:sp>
      <p:sp>
        <p:nvSpPr>
          <p:cNvPr id="33795"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Figure 8.2 demonstrates functions </a:t>
            </a:r>
            <a:r>
              <a:rPr lang="en-US" altLang="en-US" dirty="0" err="1" smtClean="0">
                <a:solidFill>
                  <a:srgbClr val="0000FF"/>
                </a:solidFill>
                <a:latin typeface="Consolas" panose="020B0609020204030204" pitchFamily="49" charset="0"/>
              </a:rPr>
              <a:t>isdigit</a:t>
            </a:r>
            <a:r>
              <a:rPr lang="en-US" altLang="en-US" dirty="0" smtClean="0">
                <a:solidFill>
                  <a:srgbClr val="000000"/>
                </a:solidFill>
                <a:latin typeface="Cambria" panose="02040503050406030204" pitchFamily="18" charset="0"/>
              </a:rPr>
              <a:t>, </a:t>
            </a:r>
            <a:r>
              <a:rPr lang="en-US" altLang="en-US" dirty="0" err="1" smtClean="0">
                <a:solidFill>
                  <a:srgbClr val="0000FF"/>
                </a:solidFill>
                <a:latin typeface="Consolas" panose="020B0609020204030204" pitchFamily="49" charset="0"/>
              </a:rPr>
              <a:t>isalpha</a:t>
            </a:r>
            <a:r>
              <a:rPr lang="en-US" altLang="en-US" dirty="0" smtClean="0">
                <a:solidFill>
                  <a:srgbClr val="000000"/>
                </a:solidFill>
                <a:latin typeface="Cambria" panose="02040503050406030204" pitchFamily="18" charset="0"/>
              </a:rPr>
              <a:t>, </a:t>
            </a:r>
            <a:r>
              <a:rPr lang="en-US" altLang="en-US" dirty="0" err="1" smtClean="0">
                <a:solidFill>
                  <a:srgbClr val="0000FF"/>
                </a:solidFill>
                <a:latin typeface="Consolas" panose="020B0609020204030204" pitchFamily="49" charset="0"/>
              </a:rPr>
              <a:t>isalnum</a:t>
            </a:r>
            <a:r>
              <a:rPr lang="en-US" altLang="en-US" dirty="0" smtClean="0">
                <a:solidFill>
                  <a:srgbClr val="000000"/>
                </a:solidFill>
                <a:latin typeface="Cambria" panose="02040503050406030204" pitchFamily="18" charset="0"/>
              </a:rPr>
              <a:t> and</a:t>
            </a:r>
            <a:r>
              <a:rPr lang="en-US" altLang="en-US" dirty="0" smtClean="0">
                <a:solidFill>
                  <a:srgbClr val="0000FF"/>
                </a:solidFill>
                <a:latin typeface="Consolas" panose="020B0609020204030204" pitchFamily="49" charset="0"/>
              </a:rPr>
              <a:t> </a:t>
            </a:r>
            <a:r>
              <a:rPr lang="en-US" altLang="en-US" dirty="0" err="1" smtClean="0">
                <a:solidFill>
                  <a:srgbClr val="0000FF"/>
                </a:solidFill>
                <a:latin typeface="Consolas" panose="020B0609020204030204" pitchFamily="49" charset="0"/>
              </a:rPr>
              <a:t>isxdigit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isdigit</a:t>
            </a:r>
            <a:r>
              <a:rPr lang="en-US" altLang="en-US" dirty="0" smtClean="0">
                <a:solidFill>
                  <a:srgbClr val="000000"/>
                </a:solidFill>
                <a:latin typeface="Cambria" panose="02040503050406030204" pitchFamily="18" charset="0"/>
              </a:rPr>
              <a:t> determines whether its argument is a digit (</a:t>
            </a:r>
            <a:r>
              <a:rPr lang="en-US" altLang="en-US"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9</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isalpha</a:t>
            </a:r>
            <a:r>
              <a:rPr lang="en-US" altLang="en-US" dirty="0" smtClean="0">
                <a:solidFill>
                  <a:srgbClr val="000000"/>
                </a:solidFill>
                <a:latin typeface="Cambria" panose="02040503050406030204" pitchFamily="18" charset="0"/>
              </a:rPr>
              <a:t> determines whether its argument is an uppercase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Z</a:t>
            </a:r>
            <a:r>
              <a:rPr lang="en-US" altLang="en-US" dirty="0" smtClean="0">
                <a:solidFill>
                  <a:srgbClr val="000000"/>
                </a:solidFill>
                <a:latin typeface="Cambria" panose="02040503050406030204" pitchFamily="18" charset="0"/>
              </a:rPr>
              <a:t>) or lowercase letter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z</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isalnum</a:t>
            </a:r>
            <a:r>
              <a:rPr lang="en-US" altLang="en-US" dirty="0" smtClean="0">
                <a:solidFill>
                  <a:srgbClr val="000000"/>
                </a:solidFill>
                <a:latin typeface="Cambria" panose="02040503050406030204" pitchFamily="18" charset="0"/>
              </a:rPr>
              <a:t> determines whether its argument is an uppercase letter, a lowercase letter or a digit.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isxdigit</a:t>
            </a:r>
            <a:r>
              <a:rPr lang="en-US" altLang="en-US" dirty="0" smtClean="0">
                <a:solidFill>
                  <a:srgbClr val="000000"/>
                </a:solidFill>
                <a:latin typeface="Cambria" panose="02040503050406030204" pitchFamily="18" charset="0"/>
              </a:rPr>
              <a:t> determines whether its argument is a </a:t>
            </a:r>
            <a:r>
              <a:rPr lang="en-US" altLang="en-US" dirty="0" smtClean="0">
                <a:solidFill>
                  <a:srgbClr val="0000FF"/>
                </a:solidFill>
                <a:latin typeface="Cambria" panose="02040503050406030204" pitchFamily="18" charset="0"/>
              </a:rPr>
              <a:t>hexadecimal digit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F</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f</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9</a:t>
            </a:r>
            <a:r>
              <a:rPr lang="en-US" altLang="en-US" dirty="0" smtClean="0">
                <a:solidFill>
                  <a:srgbClr val="000000"/>
                </a:solidFill>
                <a:latin typeface="Cambria" panose="02040503050406030204" pitchFamily="18" charset="0"/>
              </a:rPr>
              <a:t>). </a:t>
            </a:r>
          </a:p>
        </p:txBody>
      </p:sp>
      <p:sp>
        <p:nvSpPr>
          <p:cNvPr id="307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9787101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7360476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221286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125324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8.3.1  </a:t>
            </a:r>
            <a:r>
              <a:rPr lang="en-US" dirty="0">
                <a:solidFill>
                  <a:srgbClr val="24B5A1"/>
                </a:solidFill>
                <a:latin typeface="Calibri" panose="020F0502020204030204" pitchFamily="34" charset="0"/>
              </a:rPr>
              <a:t> </a:t>
            </a:r>
            <a:r>
              <a:rPr lang="en-US" dirty="0">
                <a:solidFill>
                  <a:srgbClr val="3380E6"/>
                </a:solidFill>
                <a:latin typeface="Calibri" panose="020F0502020204030204" pitchFamily="34" charset="0"/>
              </a:rPr>
              <a:t>Functions </a:t>
            </a:r>
            <a:r>
              <a:rPr lang="en-US" dirty="0" err="1">
                <a:solidFill>
                  <a:srgbClr val="3380E6"/>
                </a:solidFill>
                <a:latin typeface="Consolas" panose="020B0609020204030204" pitchFamily="49" charset="0"/>
              </a:rPr>
              <a:t>isdigit</a:t>
            </a:r>
            <a:r>
              <a:rPr lang="en-US" dirty="0">
                <a:solidFill>
                  <a:srgbClr val="3380E6"/>
                </a:solidFill>
                <a:latin typeface="Calibri" panose="020F0502020204030204" pitchFamily="34" charset="0"/>
              </a:rPr>
              <a:t>, </a:t>
            </a:r>
            <a:r>
              <a:rPr lang="en-US" dirty="0" err="1">
                <a:solidFill>
                  <a:srgbClr val="3380E6"/>
                </a:solidFill>
                <a:latin typeface="Consolas" panose="020B0609020204030204" pitchFamily="49" charset="0"/>
              </a:rPr>
              <a:t>isalpha</a:t>
            </a:r>
            <a:r>
              <a:rPr lang="en-US" dirty="0">
                <a:solidFill>
                  <a:srgbClr val="3380E6"/>
                </a:solidFill>
                <a:latin typeface="Calibri" panose="020F0502020204030204" pitchFamily="34" charset="0"/>
              </a:rPr>
              <a:t>, </a:t>
            </a:r>
            <a:r>
              <a:rPr lang="en-US" dirty="0" err="1">
                <a:solidFill>
                  <a:srgbClr val="3380E6"/>
                </a:solidFill>
                <a:latin typeface="Consolas" panose="020B0609020204030204" pitchFamily="49" charset="0"/>
              </a:rPr>
              <a:t>isalnum</a:t>
            </a:r>
            <a:r>
              <a:rPr lang="en-US" dirty="0">
                <a:solidFill>
                  <a:srgbClr val="3380E6"/>
                </a:solidFill>
                <a:latin typeface="Calibri" panose="020F0502020204030204" pitchFamily="34" charset="0"/>
              </a:rPr>
              <a:t> and </a:t>
            </a:r>
            <a:r>
              <a:rPr lang="en-US" dirty="0" err="1">
                <a:solidFill>
                  <a:srgbClr val="3380E6"/>
                </a:solidFill>
                <a:latin typeface="Consolas" panose="020B0609020204030204" pitchFamily="49" charset="0"/>
              </a:rPr>
              <a:t>isxdigit</a:t>
            </a:r>
            <a:r>
              <a:rPr lang="en-US" dirty="0">
                <a:solidFill>
                  <a:srgbClr val="3380E6"/>
                </a:solidFill>
                <a:latin typeface="Consolas" panose="020B0609020204030204" pitchFamily="49" charset="0"/>
              </a:rPr>
              <a:t> </a:t>
            </a:r>
            <a:r>
              <a:rPr lang="en-US" dirty="0" smtClean="0">
                <a:solidFill>
                  <a:srgbClr val="3380E6"/>
                </a:solidFill>
                <a:latin typeface="Calibri" panose="020F0502020204030204" pitchFamily="34" charset="0"/>
              </a:rPr>
              <a:t>(Cont.)</a:t>
            </a:r>
          </a:p>
        </p:txBody>
      </p:sp>
      <p:sp>
        <p:nvSpPr>
          <p:cNvPr id="37891"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Figure 8.2 uses the conditional operator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to determine whether the string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is a</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or the string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is</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not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should be printed in the output for each character tested. </a:t>
            </a:r>
          </a:p>
          <a:p>
            <a:pPr eaLnBrk="1" hangingPunct="1"/>
            <a:r>
              <a:rPr lang="en-US" altLang="en-US" dirty="0" smtClean="0">
                <a:solidFill>
                  <a:srgbClr val="000000"/>
                </a:solidFill>
                <a:latin typeface="Cambria" panose="02040503050406030204" pitchFamily="18" charset="0"/>
              </a:rPr>
              <a:t>For example, the expression </a:t>
            </a:r>
          </a:p>
          <a:p>
            <a:pPr lvl="2" eaLnBrk="1" hangingPunct="1"/>
            <a:r>
              <a:rPr lang="en-US" altLang="en-US" dirty="0" err="1" smtClean="0">
                <a:solidFill>
                  <a:srgbClr val="000000"/>
                </a:solidFill>
                <a:latin typeface="Consolas" panose="020B0609020204030204" pitchFamily="49" charset="0"/>
              </a:rPr>
              <a:t>isdigit</a:t>
            </a:r>
            <a:r>
              <a:rPr lang="en-US" altLang="en-US"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'8'</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"8 is a "</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"8 is not a "</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indicates that if </a:t>
            </a:r>
            <a:r>
              <a:rPr lang="en-US" altLang="en-US" dirty="0" smtClean="0">
                <a:solidFill>
                  <a:srgbClr val="000000"/>
                </a:solidFill>
                <a:latin typeface="Consolas" panose="020B0609020204030204" pitchFamily="49" charset="0"/>
              </a:rPr>
              <a:t>'8'</a:t>
            </a:r>
            <a:r>
              <a:rPr lang="en-US" altLang="en-US" dirty="0" smtClean="0">
                <a:solidFill>
                  <a:srgbClr val="000000"/>
                </a:solidFill>
                <a:latin typeface="Cambria" panose="02040503050406030204" pitchFamily="18" charset="0"/>
              </a:rPr>
              <a:t> is a digit, the string </a:t>
            </a:r>
            <a:r>
              <a:rPr lang="en-US" altLang="en-US" dirty="0" smtClean="0">
                <a:solidFill>
                  <a:srgbClr val="000000"/>
                </a:solidFill>
                <a:latin typeface="Consolas" panose="020B0609020204030204" pitchFamily="49" charset="0"/>
              </a:rPr>
              <a:t>"8</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is</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is printed, and if </a:t>
            </a:r>
            <a:r>
              <a:rPr lang="en-US" altLang="en-US" dirty="0" smtClean="0">
                <a:solidFill>
                  <a:srgbClr val="000000"/>
                </a:solidFill>
                <a:latin typeface="Consolas" panose="020B0609020204030204" pitchFamily="49" charset="0"/>
              </a:rPr>
              <a:t>'8'</a:t>
            </a:r>
            <a:r>
              <a:rPr lang="en-US" altLang="en-US" dirty="0" smtClean="0">
                <a:solidFill>
                  <a:srgbClr val="000000"/>
                </a:solidFill>
                <a:latin typeface="Cambria" panose="02040503050406030204" pitchFamily="18" charset="0"/>
              </a:rPr>
              <a:t> is not a digit (i.e., </a:t>
            </a:r>
            <a:r>
              <a:rPr lang="en-US" altLang="en-US" dirty="0" err="1" smtClean="0">
                <a:solidFill>
                  <a:srgbClr val="000000"/>
                </a:solidFill>
                <a:latin typeface="Consolas" panose="020B0609020204030204" pitchFamily="49" charset="0"/>
              </a:rPr>
              <a:t>isdigit</a:t>
            </a:r>
            <a:r>
              <a:rPr lang="en-US" altLang="en-US" dirty="0" smtClean="0">
                <a:solidFill>
                  <a:srgbClr val="000000"/>
                </a:solidFill>
                <a:latin typeface="Cambria" panose="02040503050406030204" pitchFamily="18" charset="0"/>
              </a:rPr>
              <a:t> returns </a:t>
            </a:r>
            <a:r>
              <a:rPr lang="en-US" altLang="en-US"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 the string </a:t>
            </a:r>
            <a:r>
              <a:rPr lang="en-US" altLang="en-US" dirty="0" smtClean="0">
                <a:solidFill>
                  <a:srgbClr val="000000"/>
                </a:solidFill>
                <a:latin typeface="Consolas" panose="020B0609020204030204" pitchFamily="49" charset="0"/>
              </a:rPr>
              <a:t>"8</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is</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not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is printed.  </a:t>
            </a:r>
          </a:p>
        </p:txBody>
      </p:sp>
      <p:sp>
        <p:nvSpPr>
          <p:cNvPr id="348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419717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8.3.1  </a:t>
            </a:r>
            <a:r>
              <a:rPr lang="en-US" dirty="0">
                <a:solidFill>
                  <a:srgbClr val="3380E6"/>
                </a:solidFill>
                <a:latin typeface="Calibri" panose="020F0502020204030204" pitchFamily="34" charset="0"/>
              </a:rPr>
              <a:t>Functions </a:t>
            </a:r>
            <a:r>
              <a:rPr lang="en-US" sz="3100" dirty="0" err="1">
                <a:solidFill>
                  <a:srgbClr val="3380E6"/>
                </a:solidFill>
                <a:latin typeface="Consolas" panose="020B0609020204030204" pitchFamily="49" charset="0"/>
              </a:rPr>
              <a:t>islower</a:t>
            </a:r>
            <a:r>
              <a:rPr lang="en-US" dirty="0">
                <a:solidFill>
                  <a:srgbClr val="3380E6"/>
                </a:solidFill>
                <a:latin typeface="Calibri" panose="020F0502020204030204" pitchFamily="34" charset="0"/>
              </a:rPr>
              <a:t>, </a:t>
            </a:r>
            <a:r>
              <a:rPr lang="en-US" sz="3100" dirty="0" err="1">
                <a:solidFill>
                  <a:srgbClr val="3380E6"/>
                </a:solidFill>
                <a:latin typeface="Consolas" panose="020B0609020204030204" pitchFamily="49" charset="0"/>
              </a:rPr>
              <a:t>isupper</a:t>
            </a:r>
            <a:r>
              <a:rPr lang="en-US" dirty="0">
                <a:solidFill>
                  <a:srgbClr val="3380E6"/>
                </a:solidFill>
                <a:latin typeface="Calibri" panose="020F0502020204030204" pitchFamily="34" charset="0"/>
              </a:rPr>
              <a:t>, </a:t>
            </a:r>
            <a:r>
              <a:rPr lang="en-US" sz="3100" dirty="0" err="1">
                <a:solidFill>
                  <a:srgbClr val="3380E6"/>
                </a:solidFill>
                <a:latin typeface="Consolas" panose="020B0609020204030204" pitchFamily="49" charset="0"/>
              </a:rPr>
              <a:t>tolower</a:t>
            </a:r>
            <a:r>
              <a:rPr lang="en-US" sz="3100" dirty="0">
                <a:solidFill>
                  <a:srgbClr val="3380E6"/>
                </a:solidFill>
                <a:latin typeface="Calibri" panose="020F0502020204030204" pitchFamily="34" charset="0"/>
              </a:rPr>
              <a:t> </a:t>
            </a:r>
            <a:r>
              <a:rPr lang="en-US" dirty="0">
                <a:solidFill>
                  <a:srgbClr val="3380E6"/>
                </a:solidFill>
                <a:latin typeface="Calibri" panose="020F0502020204030204" pitchFamily="34" charset="0"/>
              </a:rPr>
              <a:t>and </a:t>
            </a:r>
            <a:r>
              <a:rPr lang="en-US" sz="3100" dirty="0" err="1">
                <a:solidFill>
                  <a:srgbClr val="3380E6"/>
                </a:solidFill>
                <a:latin typeface="Consolas" panose="020B0609020204030204" pitchFamily="49" charset="0"/>
              </a:rPr>
              <a:t>toupper</a:t>
            </a:r>
            <a:endParaRPr lang="en-US" dirty="0" smtClean="0">
              <a:solidFill>
                <a:srgbClr val="3380E6"/>
              </a:solidFill>
              <a:latin typeface="Consolas" panose="020B0609020204030204" pitchFamily="49" charset="0"/>
            </a:endParaRPr>
          </a:p>
        </p:txBody>
      </p:sp>
      <p:sp>
        <p:nvSpPr>
          <p:cNvPr id="38915"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Figure 8.3 demonstrates functions </a:t>
            </a:r>
            <a:r>
              <a:rPr lang="en-US" altLang="en-US" dirty="0" err="1" smtClean="0">
                <a:solidFill>
                  <a:srgbClr val="0000FF"/>
                </a:solidFill>
                <a:latin typeface="Consolas" panose="020B0609020204030204" pitchFamily="49" charset="0"/>
              </a:rPr>
              <a:t>islower</a:t>
            </a:r>
            <a:r>
              <a:rPr lang="en-US" altLang="en-US" dirty="0" smtClean="0">
                <a:solidFill>
                  <a:srgbClr val="000000"/>
                </a:solidFill>
                <a:latin typeface="Cambria" panose="02040503050406030204" pitchFamily="18" charset="0"/>
              </a:rPr>
              <a:t>, </a:t>
            </a:r>
            <a:r>
              <a:rPr lang="en-US" altLang="en-US" dirty="0" err="1" smtClean="0">
                <a:solidFill>
                  <a:srgbClr val="0000FF"/>
                </a:solidFill>
                <a:latin typeface="Consolas" panose="020B0609020204030204" pitchFamily="49" charset="0"/>
              </a:rPr>
              <a:t>isupper</a:t>
            </a:r>
            <a:r>
              <a:rPr lang="en-US" altLang="en-US" dirty="0" smtClean="0">
                <a:solidFill>
                  <a:srgbClr val="000000"/>
                </a:solidFill>
                <a:latin typeface="Cambria" panose="02040503050406030204" pitchFamily="18" charset="0"/>
              </a:rPr>
              <a:t>, </a:t>
            </a:r>
            <a:r>
              <a:rPr lang="en-US" altLang="en-US" dirty="0" err="1" smtClean="0">
                <a:solidFill>
                  <a:srgbClr val="0000FF"/>
                </a:solidFill>
                <a:latin typeface="Consolas" panose="020B0609020204030204" pitchFamily="49" charset="0"/>
              </a:rPr>
              <a:t>tolower</a:t>
            </a:r>
            <a:r>
              <a:rPr lang="en-US" altLang="en-US" dirty="0" smtClean="0">
                <a:solidFill>
                  <a:srgbClr val="000000"/>
                </a:solidFill>
                <a:latin typeface="Cambria" panose="02040503050406030204" pitchFamily="18" charset="0"/>
              </a:rPr>
              <a:t> and </a:t>
            </a:r>
            <a:r>
              <a:rPr lang="en-US" altLang="en-US" dirty="0" err="1" smtClean="0">
                <a:solidFill>
                  <a:srgbClr val="0000FF"/>
                </a:solidFill>
                <a:latin typeface="Consolas" panose="020B0609020204030204" pitchFamily="49" charset="0"/>
              </a:rPr>
              <a:t>toupper</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islower</a:t>
            </a:r>
            <a:r>
              <a:rPr lang="en-US" altLang="en-US" dirty="0" smtClean="0">
                <a:solidFill>
                  <a:srgbClr val="000000"/>
                </a:solidFill>
                <a:latin typeface="Cambria" panose="02040503050406030204" pitchFamily="18" charset="0"/>
              </a:rPr>
              <a:t> determines whether its argument is a lowercase letter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z</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isupper</a:t>
            </a:r>
            <a:r>
              <a:rPr lang="en-US" altLang="en-US" dirty="0" smtClean="0">
                <a:solidFill>
                  <a:srgbClr val="000000"/>
                </a:solidFill>
                <a:latin typeface="Cambria" panose="02040503050406030204" pitchFamily="18" charset="0"/>
              </a:rPr>
              <a:t> determines whether its argument is an uppercase letter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Z</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tolower</a:t>
            </a:r>
            <a:r>
              <a:rPr lang="en-US" altLang="en-US" dirty="0" smtClean="0">
                <a:solidFill>
                  <a:srgbClr val="000000"/>
                </a:solidFill>
                <a:latin typeface="Cambria" panose="02040503050406030204" pitchFamily="18" charset="0"/>
              </a:rPr>
              <a:t> converts an uppercase letter to a lowercase letter and returns the lowercase letter. </a:t>
            </a:r>
          </a:p>
        </p:txBody>
      </p:sp>
      <p:sp>
        <p:nvSpPr>
          <p:cNvPr id="358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60997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8.3  </a:t>
            </a:r>
            <a:r>
              <a:rPr lang="en-US" dirty="0" smtClean="0">
                <a:solidFill>
                  <a:srgbClr val="3380E6"/>
                </a:solidFill>
                <a:latin typeface="Calibri" panose="020F0502020204030204" pitchFamily="34" charset="0"/>
              </a:rPr>
              <a:t>Character-Handling Library (Cont.)</a:t>
            </a:r>
          </a:p>
        </p:txBody>
      </p:sp>
      <p:sp>
        <p:nvSpPr>
          <p:cNvPr id="3993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If the argument is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an uppercase letter, </a:t>
            </a:r>
            <a:r>
              <a:rPr lang="en-US" altLang="en-US" dirty="0" err="1" smtClean="0">
                <a:solidFill>
                  <a:srgbClr val="000000"/>
                </a:solidFill>
                <a:latin typeface="Consolas" panose="020B0609020204030204" pitchFamily="49" charset="0"/>
              </a:rPr>
              <a:t>tolower</a:t>
            </a:r>
            <a:r>
              <a:rPr lang="en-US" altLang="en-US" dirty="0" smtClean="0">
                <a:solidFill>
                  <a:srgbClr val="000000"/>
                </a:solidFill>
                <a:latin typeface="Cambria" panose="02040503050406030204" pitchFamily="18" charset="0"/>
              </a:rPr>
              <a:t> returns the argument </a:t>
            </a:r>
            <a:r>
              <a:rPr lang="en-US" altLang="en-US" i="1" dirty="0" smtClean="0">
                <a:solidFill>
                  <a:srgbClr val="000000"/>
                </a:solidFill>
                <a:latin typeface="Cambria" panose="02040503050406030204" pitchFamily="18" charset="0"/>
              </a:rPr>
              <a:t>unchanged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toupper</a:t>
            </a:r>
            <a:r>
              <a:rPr lang="en-US" altLang="en-US" dirty="0" smtClean="0">
                <a:solidFill>
                  <a:srgbClr val="000000"/>
                </a:solidFill>
                <a:latin typeface="Cambria" panose="02040503050406030204" pitchFamily="18" charset="0"/>
              </a:rPr>
              <a:t> converts a lowercase letter to an uppercase letter and returns the uppercase letter. </a:t>
            </a:r>
          </a:p>
          <a:p>
            <a:pPr eaLnBrk="1" hangingPunct="1"/>
            <a:r>
              <a:rPr lang="en-US" altLang="en-US" dirty="0" smtClean="0">
                <a:solidFill>
                  <a:srgbClr val="000000"/>
                </a:solidFill>
                <a:latin typeface="Cambria" panose="02040503050406030204" pitchFamily="18" charset="0"/>
              </a:rPr>
              <a:t>If the argument is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a lowercase letter, </a:t>
            </a:r>
            <a:r>
              <a:rPr lang="en-US" altLang="en-US" dirty="0" err="1" smtClean="0">
                <a:solidFill>
                  <a:srgbClr val="000000"/>
                </a:solidFill>
                <a:latin typeface="Consolas" panose="020B0609020204030204" pitchFamily="49" charset="0"/>
              </a:rPr>
              <a:t>toupper</a:t>
            </a:r>
            <a:r>
              <a:rPr lang="en-US" altLang="en-US" dirty="0" smtClean="0">
                <a:solidFill>
                  <a:srgbClr val="000000"/>
                </a:solidFill>
                <a:latin typeface="Cambria" panose="02040503050406030204" pitchFamily="18" charset="0"/>
              </a:rPr>
              <a:t> returns the argument </a:t>
            </a:r>
            <a:r>
              <a:rPr lang="en-US" altLang="en-US" i="1" dirty="0" smtClean="0">
                <a:solidFill>
                  <a:srgbClr val="000000"/>
                </a:solidFill>
                <a:latin typeface="Cambria" panose="02040503050406030204" pitchFamily="18" charset="0"/>
              </a:rPr>
              <a:t>unchanged</a:t>
            </a:r>
            <a:r>
              <a:rPr lang="en-US" altLang="en-US" dirty="0" smtClean="0">
                <a:solidFill>
                  <a:srgbClr val="000000"/>
                </a:solidFill>
                <a:latin typeface="Cambria" panose="02040503050406030204" pitchFamily="18" charset="0"/>
              </a:rPr>
              <a:t>.</a:t>
            </a: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69555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597044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2832262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969114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7338208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8.3.3  </a:t>
            </a:r>
            <a:r>
              <a:rPr lang="en-US" dirty="0">
                <a:solidFill>
                  <a:srgbClr val="3380E6"/>
                </a:solidFill>
                <a:latin typeface="Calibri" panose="020F0502020204030204" pitchFamily="34" charset="0"/>
              </a:rPr>
              <a:t>Functions </a:t>
            </a:r>
            <a:r>
              <a:rPr lang="en-US" sz="3100" dirty="0" err="1">
                <a:solidFill>
                  <a:srgbClr val="3380E6"/>
                </a:solidFill>
                <a:latin typeface="Consolas" panose="020B0609020204030204" pitchFamily="49" charset="0"/>
              </a:rPr>
              <a:t>isspace</a:t>
            </a:r>
            <a:r>
              <a:rPr lang="en-US" dirty="0">
                <a:solidFill>
                  <a:srgbClr val="3380E6"/>
                </a:solidFill>
                <a:latin typeface="Calibri" panose="020F0502020204030204" pitchFamily="34" charset="0"/>
              </a:rPr>
              <a:t>, </a:t>
            </a:r>
            <a:r>
              <a:rPr lang="en-US" sz="3100" dirty="0" err="1">
                <a:solidFill>
                  <a:srgbClr val="3380E6"/>
                </a:solidFill>
                <a:latin typeface="Consolas" panose="020B0609020204030204" pitchFamily="49" charset="0"/>
              </a:rPr>
              <a:t>iscntrl</a:t>
            </a:r>
            <a:r>
              <a:rPr lang="en-US" dirty="0">
                <a:solidFill>
                  <a:srgbClr val="3380E6"/>
                </a:solidFill>
                <a:latin typeface="Calibri" panose="020F0502020204030204" pitchFamily="34" charset="0"/>
              </a:rPr>
              <a:t>, </a:t>
            </a:r>
            <a:r>
              <a:rPr lang="en-US" sz="3100" dirty="0" err="1">
                <a:solidFill>
                  <a:srgbClr val="3380E6"/>
                </a:solidFill>
                <a:latin typeface="Consolas" panose="020B0609020204030204" pitchFamily="49" charset="0"/>
              </a:rPr>
              <a:t>ispunct</a:t>
            </a:r>
            <a:r>
              <a:rPr lang="en-US" dirty="0">
                <a:solidFill>
                  <a:srgbClr val="3380E6"/>
                </a:solidFill>
                <a:latin typeface="Calibri" panose="020F0502020204030204" pitchFamily="34" charset="0"/>
              </a:rPr>
              <a:t>, </a:t>
            </a:r>
            <a:r>
              <a:rPr lang="en-US" sz="3100" dirty="0" err="1">
                <a:solidFill>
                  <a:srgbClr val="3380E6"/>
                </a:solidFill>
                <a:latin typeface="Consolas" panose="020B0609020204030204" pitchFamily="49" charset="0"/>
              </a:rPr>
              <a:t>isprint</a:t>
            </a:r>
            <a:r>
              <a:rPr lang="en-US" dirty="0">
                <a:solidFill>
                  <a:srgbClr val="3380E6"/>
                </a:solidFill>
                <a:latin typeface="Calibri" panose="020F0502020204030204" pitchFamily="34" charset="0"/>
              </a:rPr>
              <a:t> and </a:t>
            </a:r>
            <a:r>
              <a:rPr lang="en-US" sz="3100" dirty="0" err="1">
                <a:solidFill>
                  <a:srgbClr val="3380E6"/>
                </a:solidFill>
                <a:latin typeface="Consolas" panose="020B0609020204030204" pitchFamily="49" charset="0"/>
              </a:rPr>
              <a:t>isgraph</a:t>
            </a:r>
            <a:endParaRPr lang="en-US" dirty="0" smtClean="0">
              <a:solidFill>
                <a:srgbClr val="3380E6"/>
              </a:solidFill>
              <a:latin typeface="Consolas" panose="020B0609020204030204" pitchFamily="49" charset="0"/>
            </a:endParaRPr>
          </a:p>
        </p:txBody>
      </p:sp>
      <p:sp>
        <p:nvSpPr>
          <p:cNvPr id="44035" name="Text Placeholder 2"/>
          <p:cNvSpPr>
            <a:spLocks noGrp="1"/>
          </p:cNvSpPr>
          <p:nvPr>
            <p:ph type="body" idx="1"/>
          </p:nvPr>
        </p:nvSpPr>
        <p:spPr/>
        <p:txBody>
          <a:bodyPr>
            <a:normAutofit/>
          </a:bodyPr>
          <a:lstStyle/>
          <a:p>
            <a:pPr eaLnBrk="1" hangingPunct="1"/>
            <a:r>
              <a:rPr lang="en-US" altLang="en-US" dirty="0" smtClean="0">
                <a:solidFill>
                  <a:srgbClr val="000000"/>
                </a:solidFill>
                <a:latin typeface="Cambria" panose="02040503050406030204" pitchFamily="18" charset="0"/>
              </a:rPr>
              <a:t>Figure 8.4 demonstrates functions </a:t>
            </a:r>
            <a:r>
              <a:rPr lang="en-US" altLang="en-US" dirty="0" err="1" smtClean="0">
                <a:solidFill>
                  <a:srgbClr val="0000FF"/>
                </a:solidFill>
                <a:latin typeface="Consolas" panose="020B0609020204030204" pitchFamily="49" charset="0"/>
              </a:rPr>
              <a:t>isspace</a:t>
            </a:r>
            <a:r>
              <a:rPr lang="en-US" altLang="en-US" dirty="0" smtClean="0">
                <a:solidFill>
                  <a:srgbClr val="000000"/>
                </a:solidFill>
                <a:latin typeface="Cambria" panose="02040503050406030204" pitchFamily="18" charset="0"/>
              </a:rPr>
              <a:t>, </a:t>
            </a:r>
            <a:r>
              <a:rPr lang="en-US" altLang="en-US" dirty="0" err="1" smtClean="0">
                <a:solidFill>
                  <a:srgbClr val="0000FF"/>
                </a:solidFill>
                <a:latin typeface="Consolas" panose="020B0609020204030204" pitchFamily="49" charset="0"/>
              </a:rPr>
              <a:t>iscntrl</a:t>
            </a:r>
            <a:r>
              <a:rPr lang="en-US" altLang="en-US" dirty="0" smtClean="0">
                <a:solidFill>
                  <a:srgbClr val="000000"/>
                </a:solidFill>
                <a:latin typeface="Cambria" panose="02040503050406030204" pitchFamily="18" charset="0"/>
              </a:rPr>
              <a:t>, </a:t>
            </a:r>
            <a:r>
              <a:rPr lang="en-US" altLang="en-US" dirty="0" err="1" smtClean="0">
                <a:solidFill>
                  <a:srgbClr val="0000FF"/>
                </a:solidFill>
                <a:latin typeface="Consolas" panose="020B0609020204030204" pitchFamily="49" charset="0"/>
              </a:rPr>
              <a:t>ispunct</a:t>
            </a:r>
            <a:r>
              <a:rPr lang="en-US" altLang="en-US" dirty="0" smtClean="0">
                <a:solidFill>
                  <a:srgbClr val="000000"/>
                </a:solidFill>
                <a:latin typeface="Cambria" panose="02040503050406030204" pitchFamily="18" charset="0"/>
              </a:rPr>
              <a:t>, </a:t>
            </a:r>
            <a:r>
              <a:rPr lang="en-US" altLang="en-US" dirty="0" err="1" smtClean="0">
                <a:solidFill>
                  <a:srgbClr val="0000FF"/>
                </a:solidFill>
                <a:latin typeface="Consolas" panose="020B0609020204030204" pitchFamily="49" charset="0"/>
              </a:rPr>
              <a:t>isprint</a:t>
            </a:r>
            <a:r>
              <a:rPr lang="en-US" altLang="en-US" dirty="0" smtClean="0">
                <a:solidFill>
                  <a:srgbClr val="000000"/>
                </a:solidFill>
                <a:latin typeface="Cambria" panose="02040503050406030204" pitchFamily="18" charset="0"/>
              </a:rPr>
              <a:t> and </a:t>
            </a:r>
            <a:r>
              <a:rPr lang="en-US" altLang="en-US" dirty="0" err="1" smtClean="0">
                <a:solidFill>
                  <a:srgbClr val="0000FF"/>
                </a:solidFill>
                <a:latin typeface="Consolas" panose="020B0609020204030204" pitchFamily="49" charset="0"/>
              </a:rPr>
              <a:t>isgraph</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isspace</a:t>
            </a:r>
            <a:r>
              <a:rPr lang="en-US" altLang="en-US" dirty="0" smtClean="0">
                <a:solidFill>
                  <a:srgbClr val="000000"/>
                </a:solidFill>
                <a:latin typeface="Cambria" panose="02040503050406030204" pitchFamily="18" charset="0"/>
              </a:rPr>
              <a:t> determines whether a character is one of the following whitespace characters: space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form feed (</a:t>
            </a:r>
            <a:r>
              <a:rPr lang="en-US" altLang="en-US" dirty="0" smtClean="0">
                <a:solidFill>
                  <a:srgbClr val="000000"/>
                </a:solidFill>
                <a:latin typeface="Consolas" panose="020B0609020204030204" pitchFamily="49" charset="0"/>
              </a:rPr>
              <a:t>'\f'</a:t>
            </a:r>
            <a:r>
              <a:rPr lang="en-US" altLang="en-US" dirty="0" smtClean="0">
                <a:solidFill>
                  <a:srgbClr val="000000"/>
                </a:solidFill>
                <a:latin typeface="Cambria" panose="02040503050406030204" pitchFamily="18" charset="0"/>
              </a:rPr>
              <a:t>), newline (</a:t>
            </a:r>
            <a:r>
              <a:rPr lang="en-US" altLang="en-US" dirty="0" smtClean="0">
                <a:solidFill>
                  <a:srgbClr val="000000"/>
                </a:solidFill>
                <a:latin typeface="Consolas" panose="020B0609020204030204" pitchFamily="49" charset="0"/>
              </a:rPr>
              <a:t>'\n'</a:t>
            </a:r>
            <a:r>
              <a:rPr lang="en-US" altLang="en-US" dirty="0" smtClean="0">
                <a:solidFill>
                  <a:srgbClr val="000000"/>
                </a:solidFill>
                <a:latin typeface="Cambria" panose="02040503050406030204" pitchFamily="18" charset="0"/>
              </a:rPr>
              <a:t>), carriage return (</a:t>
            </a:r>
            <a:r>
              <a:rPr lang="en-US" altLang="en-US" dirty="0" smtClean="0">
                <a:solidFill>
                  <a:srgbClr val="000000"/>
                </a:solidFill>
                <a:latin typeface="Consolas" panose="020B0609020204030204" pitchFamily="49" charset="0"/>
              </a:rPr>
              <a:t>'\r'</a:t>
            </a:r>
            <a:r>
              <a:rPr lang="en-US" altLang="en-US" dirty="0" smtClean="0">
                <a:solidFill>
                  <a:srgbClr val="000000"/>
                </a:solidFill>
                <a:latin typeface="Cambria" panose="02040503050406030204" pitchFamily="18" charset="0"/>
              </a:rPr>
              <a:t>), horizontal tab (</a:t>
            </a:r>
            <a:r>
              <a:rPr lang="en-US" altLang="en-US" dirty="0" smtClean="0">
                <a:solidFill>
                  <a:srgbClr val="000000"/>
                </a:solidFill>
                <a:latin typeface="Consolas" panose="020B0609020204030204" pitchFamily="49" charset="0"/>
              </a:rPr>
              <a:t>'\t'</a:t>
            </a:r>
            <a:r>
              <a:rPr lang="en-US" altLang="en-US" dirty="0" smtClean="0">
                <a:solidFill>
                  <a:srgbClr val="000000"/>
                </a:solidFill>
                <a:latin typeface="Cambria" panose="02040503050406030204" pitchFamily="18" charset="0"/>
              </a:rPr>
              <a:t>) or vertical tab (</a:t>
            </a:r>
            <a:r>
              <a:rPr lang="en-US" altLang="en-US" dirty="0" smtClean="0">
                <a:solidFill>
                  <a:srgbClr val="000000"/>
                </a:solidFill>
                <a:latin typeface="Consolas" panose="020B0609020204030204" pitchFamily="49" charset="0"/>
              </a:rPr>
              <a:t>'\v'</a:t>
            </a:r>
            <a:r>
              <a:rPr lang="en-US" altLang="en-US" dirty="0" smtClean="0">
                <a:solidFill>
                  <a:srgbClr val="000000"/>
                </a:solidFill>
                <a:latin typeface="Cambria" panose="02040503050406030204" pitchFamily="18" charset="0"/>
              </a:rPr>
              <a:t>). </a:t>
            </a:r>
          </a:p>
        </p:txBody>
      </p:sp>
      <p:sp>
        <p:nvSpPr>
          <p:cNvPr id="409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40283511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Calibri" panose="020F0502020204030204" pitchFamily="34" charset="0"/>
              </a:rPr>
              <a:t>8.3.3  </a:t>
            </a:r>
            <a:r>
              <a:rPr lang="en-US" dirty="0">
                <a:solidFill>
                  <a:srgbClr val="3380E6"/>
                </a:solidFill>
                <a:latin typeface="Calibri" panose="020F0502020204030204" pitchFamily="34" charset="0"/>
              </a:rPr>
              <a:t>Functions </a:t>
            </a:r>
            <a:r>
              <a:rPr lang="en-US" dirty="0" err="1">
                <a:solidFill>
                  <a:srgbClr val="3380E6"/>
                </a:solidFill>
                <a:latin typeface="Consolas" panose="020B0609020204030204" pitchFamily="49" charset="0"/>
              </a:rPr>
              <a:t>isspace</a:t>
            </a:r>
            <a:r>
              <a:rPr lang="en-US" dirty="0">
                <a:solidFill>
                  <a:srgbClr val="3380E6"/>
                </a:solidFill>
                <a:latin typeface="Calibri" panose="020F0502020204030204" pitchFamily="34" charset="0"/>
              </a:rPr>
              <a:t>, </a:t>
            </a:r>
            <a:r>
              <a:rPr lang="en-US" dirty="0" err="1">
                <a:solidFill>
                  <a:srgbClr val="3380E6"/>
                </a:solidFill>
                <a:latin typeface="Consolas" panose="020B0609020204030204" pitchFamily="49" charset="0"/>
              </a:rPr>
              <a:t>iscntrl</a:t>
            </a:r>
            <a:r>
              <a:rPr lang="en-US" dirty="0">
                <a:solidFill>
                  <a:srgbClr val="3380E6"/>
                </a:solidFill>
                <a:latin typeface="Calibri" panose="020F0502020204030204" pitchFamily="34" charset="0"/>
              </a:rPr>
              <a:t>, </a:t>
            </a:r>
            <a:r>
              <a:rPr lang="en-US" dirty="0" err="1">
                <a:solidFill>
                  <a:srgbClr val="3380E6"/>
                </a:solidFill>
                <a:latin typeface="Consolas" panose="020B0609020204030204" pitchFamily="49" charset="0"/>
              </a:rPr>
              <a:t>ispunct</a:t>
            </a:r>
            <a:r>
              <a:rPr lang="en-US" dirty="0">
                <a:solidFill>
                  <a:srgbClr val="3380E6"/>
                </a:solidFill>
                <a:latin typeface="Calibri" panose="020F0502020204030204" pitchFamily="34" charset="0"/>
              </a:rPr>
              <a:t>, </a:t>
            </a:r>
            <a:r>
              <a:rPr lang="en-US" dirty="0" err="1">
                <a:solidFill>
                  <a:srgbClr val="3380E6"/>
                </a:solidFill>
                <a:latin typeface="Consolas" panose="020B0609020204030204" pitchFamily="49" charset="0"/>
              </a:rPr>
              <a:t>isprint</a:t>
            </a:r>
            <a:r>
              <a:rPr lang="en-US" dirty="0">
                <a:solidFill>
                  <a:srgbClr val="3380E6"/>
                </a:solidFill>
                <a:latin typeface="Calibri" panose="020F0502020204030204" pitchFamily="34" charset="0"/>
              </a:rPr>
              <a:t> and </a:t>
            </a:r>
            <a:r>
              <a:rPr lang="en-US" dirty="0" err="1">
                <a:solidFill>
                  <a:srgbClr val="3380E6"/>
                </a:solidFill>
                <a:latin typeface="Consolas" panose="020B0609020204030204" pitchFamily="49" charset="0"/>
              </a:rPr>
              <a:t>isgraph</a:t>
            </a:r>
            <a:endParaRPr lang="en-US" dirty="0" smtClean="0">
              <a:solidFill>
                <a:srgbClr val="3380E6"/>
              </a:solidFill>
              <a:latin typeface="Calibri" panose="020F0502020204030204" pitchFamily="34" charset="0"/>
            </a:endParaRPr>
          </a:p>
        </p:txBody>
      </p:sp>
      <p:sp>
        <p:nvSpPr>
          <p:cNvPr id="45059"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iscntrl</a:t>
            </a:r>
            <a:r>
              <a:rPr lang="en-US" altLang="en-US" sz="2500" dirty="0" smtClean="0">
                <a:solidFill>
                  <a:srgbClr val="000000"/>
                </a:solidFill>
                <a:latin typeface="Cambria" panose="02040503050406030204" pitchFamily="18" charset="0"/>
              </a:rPr>
              <a:t> determines whether a character is one of the following </a:t>
            </a:r>
            <a:r>
              <a:rPr lang="en-US" altLang="en-US" sz="2500" dirty="0" smtClean="0">
                <a:solidFill>
                  <a:srgbClr val="0000FF"/>
                </a:solidFill>
                <a:latin typeface="Cambria" panose="02040503050406030204" pitchFamily="18" charset="0"/>
              </a:rPr>
              <a:t>control characters</a:t>
            </a:r>
            <a:r>
              <a:rPr lang="en-US" altLang="en-US" sz="2500" dirty="0" smtClean="0">
                <a:solidFill>
                  <a:srgbClr val="000000"/>
                </a:solidFill>
                <a:latin typeface="Cambria" panose="02040503050406030204" pitchFamily="18" charset="0"/>
              </a:rPr>
              <a:t>: horizontal tab (</a:t>
            </a:r>
            <a:r>
              <a:rPr lang="en-US" altLang="en-US" sz="2500" dirty="0" smtClean="0">
                <a:solidFill>
                  <a:srgbClr val="000000"/>
                </a:solidFill>
                <a:latin typeface="Consolas" panose="020B0609020204030204" pitchFamily="49" charset="0"/>
              </a:rPr>
              <a:t>'\t'</a:t>
            </a:r>
            <a:r>
              <a:rPr lang="en-US" altLang="en-US" sz="2500" dirty="0" smtClean="0">
                <a:solidFill>
                  <a:srgbClr val="000000"/>
                </a:solidFill>
                <a:latin typeface="Cambria" panose="02040503050406030204" pitchFamily="18" charset="0"/>
              </a:rPr>
              <a:t>), vertical tab (</a:t>
            </a:r>
            <a:r>
              <a:rPr lang="en-US" altLang="en-US" sz="2500" dirty="0" smtClean="0">
                <a:solidFill>
                  <a:srgbClr val="000000"/>
                </a:solidFill>
                <a:latin typeface="Consolas" panose="020B0609020204030204" pitchFamily="49" charset="0"/>
              </a:rPr>
              <a:t>'\v'</a:t>
            </a:r>
            <a:r>
              <a:rPr lang="en-US" altLang="en-US" sz="2500" dirty="0" smtClean="0">
                <a:solidFill>
                  <a:srgbClr val="000000"/>
                </a:solidFill>
                <a:latin typeface="Cambria" panose="02040503050406030204" pitchFamily="18" charset="0"/>
              </a:rPr>
              <a:t>), form feed (</a:t>
            </a:r>
            <a:r>
              <a:rPr lang="en-US" altLang="en-US" sz="2500" dirty="0" smtClean="0">
                <a:solidFill>
                  <a:srgbClr val="000000"/>
                </a:solidFill>
                <a:latin typeface="Consolas" panose="020B0609020204030204" pitchFamily="49" charset="0"/>
              </a:rPr>
              <a:t>'\f'</a:t>
            </a:r>
            <a:r>
              <a:rPr lang="en-US" altLang="en-US" sz="2500" dirty="0" smtClean="0">
                <a:solidFill>
                  <a:srgbClr val="000000"/>
                </a:solidFill>
                <a:latin typeface="Cambria" panose="02040503050406030204" pitchFamily="18" charset="0"/>
              </a:rPr>
              <a:t>), alert (</a:t>
            </a:r>
            <a:r>
              <a:rPr lang="en-US" altLang="en-US" sz="2500" dirty="0" smtClean="0">
                <a:solidFill>
                  <a:srgbClr val="000000"/>
                </a:solidFill>
                <a:latin typeface="Consolas" panose="020B0609020204030204" pitchFamily="49" charset="0"/>
              </a:rPr>
              <a:t>'\a'</a:t>
            </a:r>
            <a:r>
              <a:rPr lang="en-US" altLang="en-US" sz="2500" dirty="0" smtClean="0">
                <a:solidFill>
                  <a:srgbClr val="000000"/>
                </a:solidFill>
                <a:latin typeface="Cambria" panose="02040503050406030204" pitchFamily="18" charset="0"/>
              </a:rPr>
              <a:t>), backspace (</a:t>
            </a:r>
            <a:r>
              <a:rPr lang="en-US" altLang="en-US" sz="2500" dirty="0" smtClean="0">
                <a:solidFill>
                  <a:srgbClr val="000000"/>
                </a:solidFill>
                <a:latin typeface="Consolas" panose="020B0609020204030204" pitchFamily="49" charset="0"/>
              </a:rPr>
              <a:t>'\b'</a:t>
            </a:r>
            <a:r>
              <a:rPr lang="en-US" altLang="en-US" sz="2500" dirty="0" smtClean="0">
                <a:solidFill>
                  <a:srgbClr val="000000"/>
                </a:solidFill>
                <a:latin typeface="Cambria" panose="02040503050406030204" pitchFamily="18" charset="0"/>
              </a:rPr>
              <a:t>), carriage return (</a:t>
            </a:r>
            <a:r>
              <a:rPr lang="en-US" altLang="en-US" sz="2500" dirty="0" smtClean="0">
                <a:solidFill>
                  <a:srgbClr val="000000"/>
                </a:solidFill>
                <a:latin typeface="Consolas" panose="020B0609020204030204" pitchFamily="49" charset="0"/>
              </a:rPr>
              <a:t>'\r'</a:t>
            </a:r>
            <a:r>
              <a:rPr lang="en-US" altLang="en-US" sz="2500" dirty="0" smtClean="0">
                <a:solidFill>
                  <a:srgbClr val="000000"/>
                </a:solidFill>
                <a:latin typeface="Cambria" panose="02040503050406030204" pitchFamily="18" charset="0"/>
              </a:rPr>
              <a:t>) or newline (</a:t>
            </a:r>
            <a:r>
              <a:rPr lang="en-US" altLang="en-US" sz="2500" dirty="0" smtClean="0">
                <a:solidFill>
                  <a:srgbClr val="000000"/>
                </a:solidFill>
                <a:latin typeface="Consolas" panose="020B0609020204030204" pitchFamily="49" charset="0"/>
              </a:rPr>
              <a:t>'\n'</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ispunct</a:t>
            </a:r>
            <a:r>
              <a:rPr lang="en-US" altLang="en-US" sz="2500" dirty="0" smtClean="0">
                <a:solidFill>
                  <a:srgbClr val="000000"/>
                </a:solidFill>
                <a:latin typeface="Cambria" panose="02040503050406030204" pitchFamily="18" charset="0"/>
              </a:rPr>
              <a:t> determines if a character is a </a:t>
            </a:r>
            <a:r>
              <a:rPr lang="en-US" altLang="en-US" sz="2500" dirty="0" smtClean="0">
                <a:solidFill>
                  <a:srgbClr val="0000FF"/>
                </a:solidFill>
                <a:latin typeface="Cambria" panose="02040503050406030204" pitchFamily="18" charset="0"/>
              </a:rPr>
              <a:t>printing character</a:t>
            </a:r>
            <a:r>
              <a:rPr lang="en-US" altLang="en-US" sz="2500" dirty="0" smtClean="0">
                <a:solidFill>
                  <a:srgbClr val="000000"/>
                </a:solidFill>
                <a:latin typeface="Cambria" panose="02040503050406030204" pitchFamily="18" charset="0"/>
              </a:rPr>
              <a:t> other than a space, a digit or a letter, such as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or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isprint</a:t>
            </a:r>
            <a:r>
              <a:rPr lang="en-US" altLang="en-US" sz="2500" dirty="0" smtClean="0">
                <a:solidFill>
                  <a:srgbClr val="000000"/>
                </a:solidFill>
                <a:latin typeface="Cambria" panose="02040503050406030204" pitchFamily="18" charset="0"/>
              </a:rPr>
              <a:t> determines whether a character can be displayed on the screen (including the space character).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isgraph</a:t>
            </a:r>
            <a:r>
              <a:rPr lang="en-US" altLang="en-US" sz="2500" dirty="0" smtClean="0">
                <a:solidFill>
                  <a:srgbClr val="000000"/>
                </a:solidFill>
                <a:latin typeface="Cambria" panose="02040503050406030204" pitchFamily="18" charset="0"/>
              </a:rPr>
              <a:t> is the same as </a:t>
            </a:r>
            <a:r>
              <a:rPr lang="en-US" altLang="en-US" sz="2500" dirty="0" err="1" smtClean="0">
                <a:solidFill>
                  <a:srgbClr val="000000"/>
                </a:solidFill>
                <a:latin typeface="Consolas" panose="020B0609020204030204" pitchFamily="49" charset="0"/>
              </a:rPr>
              <a:t>isprint</a:t>
            </a:r>
            <a:r>
              <a:rPr lang="en-US" altLang="en-US" sz="2500" dirty="0" smtClean="0">
                <a:solidFill>
                  <a:srgbClr val="000000"/>
                </a:solidFill>
                <a:latin typeface="Cambria" panose="02040503050406030204" pitchFamily="18" charset="0"/>
              </a:rPr>
              <a:t>, except that the space character is not included.</a:t>
            </a:r>
          </a:p>
        </p:txBody>
      </p:sp>
      <p:sp>
        <p:nvSpPr>
          <p:cNvPr id="419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3515585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1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105437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217309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8225107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8.4  </a:t>
            </a:r>
            <a:r>
              <a:rPr lang="en-US" dirty="0" smtClean="0">
                <a:solidFill>
                  <a:srgbClr val="3380E6"/>
                </a:solidFill>
                <a:latin typeface="Calibri" panose="020F0502020204030204" pitchFamily="34" charset="0"/>
              </a:rPr>
              <a:t>String-Conversion Functions</a:t>
            </a:r>
          </a:p>
        </p:txBody>
      </p:sp>
      <p:sp>
        <p:nvSpPr>
          <p:cNvPr id="49155" name="Text Placeholder 2"/>
          <p:cNvSpPr>
            <a:spLocks noGrp="1"/>
          </p:cNvSpPr>
          <p:nvPr>
            <p:ph type="body" idx="1"/>
          </p:nvPr>
        </p:nvSpPr>
        <p:spPr/>
        <p:txBody>
          <a:bodyPr>
            <a:normAutofit lnSpcReduction="10000"/>
          </a:bodyPr>
          <a:lstStyle/>
          <a:p>
            <a:pPr eaLnBrk="1" hangingPunct="1"/>
            <a:r>
              <a:rPr lang="en-US" altLang="en-US" sz="2400" dirty="0" smtClean="0">
                <a:solidFill>
                  <a:srgbClr val="000000"/>
                </a:solidFill>
                <a:latin typeface="Cambria" panose="02040503050406030204" pitchFamily="18" charset="0"/>
              </a:rPr>
              <a:t>This section presents the </a:t>
            </a:r>
            <a:r>
              <a:rPr lang="en-US" altLang="en-US" sz="2400" dirty="0" smtClean="0">
                <a:solidFill>
                  <a:srgbClr val="0000FF"/>
                </a:solidFill>
                <a:latin typeface="Cambria" panose="02040503050406030204" pitchFamily="18" charset="0"/>
              </a:rPr>
              <a:t>string-conversion functions</a:t>
            </a:r>
            <a:r>
              <a:rPr lang="en-US" altLang="en-US" sz="2400" dirty="0" smtClean="0">
                <a:solidFill>
                  <a:srgbClr val="000000"/>
                </a:solidFill>
                <a:latin typeface="Cambria" panose="02040503050406030204" pitchFamily="18" charset="0"/>
              </a:rPr>
              <a:t> from the </a:t>
            </a:r>
            <a:r>
              <a:rPr lang="en-US" altLang="en-US" sz="2400" dirty="0" smtClean="0">
                <a:solidFill>
                  <a:srgbClr val="0000FF"/>
                </a:solidFill>
                <a:latin typeface="Cambria" panose="02040503050406030204" pitchFamily="18" charset="0"/>
              </a:rPr>
              <a:t>general utilities library</a:t>
            </a:r>
            <a:r>
              <a:rPr lang="en-US" altLang="en-US" sz="2400" dirty="0" smtClean="0">
                <a:solidFill>
                  <a:srgbClr val="000000"/>
                </a:solidFill>
                <a:latin typeface="Cambria" panose="02040503050406030204" pitchFamily="18" charset="0"/>
              </a:rPr>
              <a:t> </a:t>
            </a:r>
            <a:r>
              <a:rPr lang="en-US" altLang="en-US" sz="2400" dirty="0" smtClean="0">
                <a:solidFill>
                  <a:srgbClr val="000000"/>
                </a:solidFill>
                <a:latin typeface="Consolas" panose="020B0609020204030204" pitchFamily="49" charset="0"/>
              </a:rPr>
              <a:t>(</a:t>
            </a:r>
            <a:r>
              <a:rPr lang="en-US" altLang="en-US" sz="2400" dirty="0" smtClean="0">
                <a:solidFill>
                  <a:srgbClr val="0000FF"/>
                </a:solidFill>
                <a:latin typeface="Consolas" panose="020B0609020204030204" pitchFamily="49" charset="0"/>
              </a:rPr>
              <a:t>&lt;</a:t>
            </a:r>
            <a:r>
              <a:rPr lang="en-US" altLang="en-US" sz="2400" dirty="0" err="1" smtClean="0">
                <a:solidFill>
                  <a:srgbClr val="0000FF"/>
                </a:solidFill>
                <a:latin typeface="Consolas" panose="020B0609020204030204" pitchFamily="49" charset="0"/>
              </a:rPr>
              <a:t>stdlib.h</a:t>
            </a:r>
            <a:r>
              <a:rPr lang="en-US" altLang="en-US" sz="2400" dirty="0" smtClean="0">
                <a:solidFill>
                  <a:srgbClr val="0000FF"/>
                </a:solidFill>
                <a:latin typeface="Consolas" panose="020B0609020204030204" pitchFamily="49" charset="0"/>
              </a:rPr>
              <a:t>&gt;</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latin typeface="Cambria" panose="02040503050406030204" pitchFamily="18" charset="0"/>
              </a:rPr>
              <a:t>. </a:t>
            </a:r>
          </a:p>
          <a:p>
            <a:pPr eaLnBrk="1" hangingPunct="1"/>
            <a:r>
              <a:rPr lang="en-US" altLang="en-US" sz="2400" dirty="0" smtClean="0">
                <a:solidFill>
                  <a:srgbClr val="000000"/>
                </a:solidFill>
                <a:latin typeface="Cambria" panose="02040503050406030204" pitchFamily="18" charset="0"/>
              </a:rPr>
              <a:t>These functions convert strings of digits to integer and floating-point values. </a:t>
            </a:r>
          </a:p>
          <a:p>
            <a:pPr eaLnBrk="1" hangingPunct="1"/>
            <a:r>
              <a:rPr lang="en-US" altLang="en-US" sz="2400" dirty="0" smtClean="0">
                <a:solidFill>
                  <a:srgbClr val="000000"/>
                </a:solidFill>
                <a:latin typeface="Cambria" panose="02040503050406030204" pitchFamily="18" charset="0"/>
              </a:rPr>
              <a:t>Figure 8.5 summarizes the string-conversion functions. </a:t>
            </a:r>
          </a:p>
          <a:p>
            <a:pPr eaLnBrk="1" hangingPunct="1"/>
            <a:r>
              <a:rPr lang="en-US" altLang="en-US" sz="2400" dirty="0" smtClean="0">
                <a:solidFill>
                  <a:srgbClr val="000000"/>
                </a:solidFill>
                <a:latin typeface="Cambria" panose="02040503050406030204" pitchFamily="18" charset="0"/>
              </a:rPr>
              <a:t>The C standard also includes </a:t>
            </a:r>
            <a:r>
              <a:rPr lang="en-US" altLang="en-US" sz="2400" dirty="0" err="1" smtClean="0">
                <a:solidFill>
                  <a:srgbClr val="000000"/>
                </a:solidFill>
                <a:latin typeface="Consolas" panose="020B0609020204030204" pitchFamily="49" charset="0"/>
              </a:rPr>
              <a:t>strtoll</a:t>
            </a:r>
            <a:r>
              <a:rPr lang="en-US" altLang="en-US" sz="2400" dirty="0" smtClean="0">
                <a:solidFill>
                  <a:srgbClr val="000000"/>
                </a:solidFill>
                <a:latin typeface="Cambria" panose="02040503050406030204" pitchFamily="18" charset="0"/>
              </a:rPr>
              <a:t> and </a:t>
            </a:r>
            <a:r>
              <a:rPr lang="en-US" altLang="en-US" sz="2400" dirty="0" err="1" smtClean="0">
                <a:solidFill>
                  <a:srgbClr val="000000"/>
                </a:solidFill>
                <a:latin typeface="Consolas" panose="020B0609020204030204" pitchFamily="49" charset="0"/>
              </a:rPr>
              <a:t>strtoull</a:t>
            </a:r>
            <a:r>
              <a:rPr lang="en-US" altLang="en-US" sz="2400" dirty="0" smtClean="0">
                <a:solidFill>
                  <a:srgbClr val="000000"/>
                </a:solidFill>
                <a:latin typeface="Cambria" panose="02040503050406030204" pitchFamily="18" charset="0"/>
              </a:rPr>
              <a:t> for converting strings to </a:t>
            </a:r>
            <a:r>
              <a:rPr lang="en-US" altLang="en-US" sz="2400" dirty="0" smtClean="0">
                <a:solidFill>
                  <a:srgbClr val="000000"/>
                </a:solidFill>
                <a:latin typeface="Consolas" panose="020B0609020204030204" pitchFamily="49" charset="0"/>
              </a:rPr>
              <a:t>long </a:t>
            </a:r>
            <a:r>
              <a:rPr lang="en-US" altLang="en-US" sz="2400" dirty="0" err="1" smtClean="0">
                <a:solidFill>
                  <a:srgbClr val="000000"/>
                </a:solidFill>
                <a:latin typeface="Consolas" panose="020B0609020204030204" pitchFamily="49" charset="0"/>
              </a:rPr>
              <a:t>long</a:t>
            </a:r>
            <a:r>
              <a:rPr lang="en-US" altLang="en-US" sz="2400" dirty="0" smtClean="0">
                <a:solidFill>
                  <a:srgbClr val="000000"/>
                </a:solidFill>
                <a:latin typeface="Consolas" panose="020B0609020204030204" pitchFamily="49" charset="0"/>
              </a:rPr>
              <a:t>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and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long</a:t>
            </a:r>
            <a:r>
              <a:rPr lang="en-US" altLang="en-US" sz="2400" dirty="0" smtClean="0">
                <a:solidFill>
                  <a:srgbClr val="000000"/>
                </a:solidFill>
                <a:latin typeface="Consolas" panose="020B0609020204030204" pitchFamily="49" charset="0"/>
              </a:rPr>
              <a:t>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respectively. </a:t>
            </a:r>
          </a:p>
          <a:p>
            <a:pPr eaLnBrk="1" hangingPunct="1"/>
            <a:r>
              <a:rPr lang="en-US" altLang="en-US" sz="2400" dirty="0" smtClean="0">
                <a:solidFill>
                  <a:srgbClr val="000000"/>
                </a:solidFill>
                <a:latin typeface="Cambria" panose="02040503050406030204" pitchFamily="18" charset="0"/>
              </a:rPr>
              <a:t>Note the use of </a:t>
            </a:r>
            <a:r>
              <a:rPr lang="en-US" altLang="en-US" sz="2400" dirty="0" err="1" smtClean="0">
                <a:solidFill>
                  <a:srgbClr val="000000"/>
                </a:solidFill>
                <a:latin typeface="Consolas" panose="020B0609020204030204" pitchFamily="49" charset="0"/>
              </a:rPr>
              <a:t>const</a:t>
            </a:r>
            <a:r>
              <a:rPr lang="en-US" altLang="en-US" sz="2400" dirty="0" smtClean="0">
                <a:solidFill>
                  <a:srgbClr val="000000"/>
                </a:solidFill>
                <a:latin typeface="Cambria" panose="02040503050406030204" pitchFamily="18" charset="0"/>
              </a:rPr>
              <a:t> to declare variable </a:t>
            </a:r>
            <a:r>
              <a:rPr lang="en-US" altLang="en-US" sz="2400" dirty="0" err="1" smtClean="0">
                <a:solidFill>
                  <a:srgbClr val="000000"/>
                </a:solidFill>
                <a:latin typeface="Consolas" panose="020B0609020204030204" pitchFamily="49" charset="0"/>
              </a:rPr>
              <a:t>nPtr</a:t>
            </a:r>
            <a:r>
              <a:rPr lang="en-US" altLang="en-US" sz="2400" dirty="0" smtClean="0">
                <a:solidFill>
                  <a:srgbClr val="000000"/>
                </a:solidFill>
                <a:latin typeface="Cambria" panose="02040503050406030204" pitchFamily="18" charset="0"/>
              </a:rPr>
              <a:t> in the function headers (read from right to left as “</a:t>
            </a:r>
            <a:r>
              <a:rPr lang="en-US" altLang="en-US" sz="2400" dirty="0" err="1" smtClean="0">
                <a:solidFill>
                  <a:srgbClr val="000000"/>
                </a:solidFill>
                <a:latin typeface="Consolas" panose="020B0609020204030204" pitchFamily="49" charset="0"/>
              </a:rPr>
              <a:t>nPtr</a:t>
            </a:r>
            <a:r>
              <a:rPr lang="en-US" altLang="en-US" sz="2400" dirty="0" smtClean="0">
                <a:solidFill>
                  <a:srgbClr val="000000"/>
                </a:solidFill>
                <a:latin typeface="Cambria" panose="02040503050406030204" pitchFamily="18" charset="0"/>
              </a:rPr>
              <a:t> is a pointer to a character constant”); </a:t>
            </a:r>
            <a:r>
              <a:rPr lang="en-US" altLang="en-US" sz="2400" dirty="0" err="1" smtClean="0">
                <a:solidFill>
                  <a:srgbClr val="000000"/>
                </a:solidFill>
                <a:latin typeface="Consolas" panose="020B0609020204030204" pitchFamily="49" charset="0"/>
              </a:rPr>
              <a:t>const</a:t>
            </a:r>
            <a:r>
              <a:rPr lang="en-US" altLang="en-US" sz="2400" dirty="0" smtClean="0">
                <a:solidFill>
                  <a:srgbClr val="000000"/>
                </a:solidFill>
                <a:latin typeface="Cambria" panose="02040503050406030204" pitchFamily="18" charset="0"/>
              </a:rPr>
              <a:t> specifies that the argument value will not be modified. </a:t>
            </a:r>
          </a:p>
        </p:txBody>
      </p:sp>
      <p:sp>
        <p:nvSpPr>
          <p:cNvPr id="460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7408602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609608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Dikdörtgen 3"/>
          <p:cNvSpPr/>
          <p:nvPr/>
        </p:nvSpPr>
        <p:spPr>
          <a:xfrm>
            <a:off x="190500" y="2362200"/>
            <a:ext cx="8763000" cy="2514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tr-TR"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6634309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8.4.1  </a:t>
            </a:r>
            <a:r>
              <a:rPr lang="en-US" dirty="0">
                <a:solidFill>
                  <a:srgbClr val="3380E6"/>
                </a:solidFill>
                <a:latin typeface="Calibri" panose="020F0502020204030204" pitchFamily="34" charset="0"/>
              </a:rPr>
              <a:t>Function </a:t>
            </a:r>
            <a:r>
              <a:rPr lang="en-US" sz="3200" dirty="0" err="1">
                <a:solidFill>
                  <a:srgbClr val="3380E6"/>
                </a:solidFill>
                <a:latin typeface="Consolas" panose="020B0609020204030204" pitchFamily="49" charset="0"/>
              </a:rPr>
              <a:t>strtod</a:t>
            </a:r>
            <a:endParaRPr lang="en-US" dirty="0" smtClean="0">
              <a:solidFill>
                <a:srgbClr val="3380E6"/>
              </a:solidFill>
              <a:latin typeface="Consolas" panose="020B0609020204030204" pitchFamily="49" charset="0"/>
            </a:endParaRPr>
          </a:p>
        </p:txBody>
      </p:sp>
      <p:sp>
        <p:nvSpPr>
          <p:cNvPr id="51203"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Function </a:t>
            </a:r>
            <a:r>
              <a:rPr lang="en-US" altLang="en-US" sz="2400" dirty="0" err="1" smtClean="0">
                <a:solidFill>
                  <a:srgbClr val="0000FF"/>
                </a:solidFill>
                <a:latin typeface="Consolas" panose="020B0609020204030204" pitchFamily="49" charset="0"/>
              </a:rPr>
              <a:t>strtod</a:t>
            </a:r>
            <a:r>
              <a:rPr lang="en-US" altLang="en-US" sz="2400" dirty="0" smtClean="0">
                <a:solidFill>
                  <a:srgbClr val="0000FF"/>
                </a:solidFill>
                <a:latin typeface="Cambria" panose="02040503050406030204" pitchFamily="18" charset="0"/>
              </a:rPr>
              <a:t> </a:t>
            </a:r>
            <a:r>
              <a:rPr lang="en-US" altLang="en-US" dirty="0" smtClean="0">
                <a:solidFill>
                  <a:srgbClr val="000000"/>
                </a:solidFill>
                <a:latin typeface="Cambria" panose="02040503050406030204" pitchFamily="18" charset="0"/>
              </a:rPr>
              <a:t>(Fig. 8.6) converts a sequence of characters representing a floating-point value to double. </a:t>
            </a:r>
          </a:p>
          <a:p>
            <a:pPr eaLnBrk="1" hangingPunct="1"/>
            <a:r>
              <a:rPr lang="en-US" altLang="en-US" dirty="0" smtClean="0">
                <a:solidFill>
                  <a:srgbClr val="000000"/>
                </a:solidFill>
                <a:latin typeface="Cambria" panose="02040503050406030204" pitchFamily="18" charset="0"/>
              </a:rPr>
              <a:t>The function returns </a:t>
            </a:r>
            <a:r>
              <a:rPr lang="en-US" altLang="en-US" sz="2400"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 if it’s unable to convert any portion of its first argument to double. </a:t>
            </a:r>
          </a:p>
          <a:p>
            <a:pPr eaLnBrk="1" hangingPunct="1"/>
            <a:r>
              <a:rPr lang="en-US" altLang="en-US" dirty="0" smtClean="0">
                <a:solidFill>
                  <a:srgbClr val="000000"/>
                </a:solidFill>
                <a:latin typeface="Cambria" panose="02040503050406030204" pitchFamily="18" charset="0"/>
              </a:rPr>
              <a:t>The function receives two arguments—a string (</a:t>
            </a:r>
            <a:r>
              <a:rPr lang="en-US" altLang="en-US" sz="2400" dirty="0" smtClean="0">
                <a:solidFill>
                  <a:srgbClr val="000000"/>
                </a:solidFill>
                <a:latin typeface="Consolas" panose="020B0609020204030204" pitchFamily="49" charset="0"/>
              </a:rPr>
              <a:t>char *</a:t>
            </a:r>
            <a:r>
              <a:rPr lang="en-US" altLang="en-US" dirty="0" smtClean="0">
                <a:solidFill>
                  <a:srgbClr val="000000"/>
                </a:solidFill>
                <a:latin typeface="Cambria" panose="02040503050406030204" pitchFamily="18" charset="0"/>
              </a:rPr>
              <a:t>) and a pointer to a string (</a:t>
            </a:r>
            <a:r>
              <a:rPr lang="en-US" altLang="en-US" sz="2400" dirty="0" smtClean="0">
                <a:solidFill>
                  <a:srgbClr val="000000"/>
                </a:solidFill>
                <a:latin typeface="Consolas" panose="020B0609020204030204" pitchFamily="49" charset="0"/>
              </a:rPr>
              <a:t>char **</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string argument contains the character sequence to be converted to double—any whitespace characters at the beginning of the string are ignored. </a:t>
            </a:r>
          </a:p>
        </p:txBody>
      </p:sp>
      <p:sp>
        <p:nvSpPr>
          <p:cNvPr id="48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8531412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8.4.1  </a:t>
            </a:r>
            <a:r>
              <a:rPr lang="en-US" dirty="0">
                <a:solidFill>
                  <a:srgbClr val="3380E6"/>
                </a:solidFill>
                <a:latin typeface="Calibri" panose="020F0502020204030204" pitchFamily="34" charset="0"/>
              </a:rPr>
              <a:t>Function </a:t>
            </a:r>
            <a:r>
              <a:rPr lang="en-US" sz="3200" dirty="0" err="1" smtClean="0">
                <a:solidFill>
                  <a:srgbClr val="3380E6"/>
                </a:solidFill>
                <a:latin typeface="Consolas" panose="020B0609020204030204" pitchFamily="49" charset="0"/>
              </a:rPr>
              <a:t>strtod</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 (Cont.) </a:t>
            </a:r>
            <a:endParaRPr lang="en-US" dirty="0" smtClean="0">
              <a:solidFill>
                <a:srgbClr val="3380E6"/>
              </a:solidFill>
              <a:latin typeface="Consolas" panose="020B0609020204030204" pitchFamily="49" charset="0"/>
            </a:endParaRPr>
          </a:p>
        </p:txBody>
      </p:sp>
      <p:sp>
        <p:nvSpPr>
          <p:cNvPr id="52227" name="Text Placeholder 2"/>
          <p:cNvSpPr>
            <a:spLocks noGrp="1"/>
          </p:cNvSpPr>
          <p:nvPr>
            <p:ph type="body" idx="1"/>
          </p:nvPr>
        </p:nvSpPr>
        <p:spPr/>
        <p:txBody>
          <a:bodyPr>
            <a:noAutofit/>
          </a:bodyPr>
          <a:lstStyle/>
          <a:p>
            <a:pPr eaLnBrk="1" hangingPunct="1"/>
            <a:r>
              <a:rPr lang="en-US" altLang="en-US" sz="2400" dirty="0" smtClean="0">
                <a:solidFill>
                  <a:srgbClr val="000000"/>
                </a:solidFill>
                <a:latin typeface="Cambria" panose="02040503050406030204" pitchFamily="18" charset="0"/>
              </a:rPr>
              <a:t>The function uses the </a:t>
            </a:r>
            <a:r>
              <a:rPr lang="en-US" altLang="en-US" sz="2400" dirty="0" smtClean="0">
                <a:solidFill>
                  <a:srgbClr val="000000"/>
                </a:solidFill>
                <a:latin typeface="Consolas" panose="020B0609020204030204" pitchFamily="49" charset="0"/>
              </a:rPr>
              <a:t>char **</a:t>
            </a:r>
            <a:r>
              <a:rPr lang="en-US" altLang="en-US" sz="2400" dirty="0" smtClean="0">
                <a:solidFill>
                  <a:srgbClr val="000000"/>
                </a:solidFill>
                <a:latin typeface="Cambria" panose="02040503050406030204" pitchFamily="18" charset="0"/>
              </a:rPr>
              <a:t>  argument to modify a </a:t>
            </a:r>
            <a:r>
              <a:rPr lang="en-US" altLang="en-US" sz="2400" dirty="0" smtClean="0">
                <a:solidFill>
                  <a:srgbClr val="000000"/>
                </a:solidFill>
                <a:latin typeface="Consolas" panose="020B0609020204030204" pitchFamily="49" charset="0"/>
              </a:rPr>
              <a:t>char *</a:t>
            </a:r>
            <a:r>
              <a:rPr lang="en-US" altLang="en-US" sz="2400" dirty="0" smtClean="0">
                <a:solidFill>
                  <a:srgbClr val="000000"/>
                </a:solidFill>
                <a:latin typeface="Cambria" panose="02040503050406030204" pitchFamily="18" charset="0"/>
              </a:rPr>
              <a:t> in the calling function (</a:t>
            </a:r>
            <a:r>
              <a:rPr lang="en-US" altLang="en-US" sz="2400" dirty="0" err="1" smtClean="0">
                <a:solidFill>
                  <a:srgbClr val="000000"/>
                </a:solidFill>
                <a:latin typeface="Consolas" panose="020B0609020204030204" pitchFamily="49" charset="0"/>
              </a:rPr>
              <a:t>stringPtr</a:t>
            </a:r>
            <a:r>
              <a:rPr lang="en-US" altLang="en-US" sz="2400" dirty="0" smtClean="0">
                <a:solidFill>
                  <a:srgbClr val="000000"/>
                </a:solidFill>
                <a:latin typeface="Cambria" panose="02040503050406030204" pitchFamily="18" charset="0"/>
              </a:rPr>
              <a:t>) so that it points to the </a:t>
            </a:r>
            <a:r>
              <a:rPr lang="en-US" altLang="en-US" sz="2400" i="1" dirty="0" smtClean="0">
                <a:solidFill>
                  <a:srgbClr val="000000"/>
                </a:solidFill>
                <a:latin typeface="Cambria" panose="02040503050406030204" pitchFamily="18" charset="0"/>
              </a:rPr>
              <a:t>location of the first character after the converted portion of the string </a:t>
            </a:r>
            <a:r>
              <a:rPr lang="en-US" altLang="en-US" sz="2400" dirty="0" smtClean="0">
                <a:solidFill>
                  <a:srgbClr val="000000"/>
                </a:solidFill>
                <a:latin typeface="Cambria" panose="02040503050406030204" pitchFamily="18" charset="0"/>
              </a:rPr>
              <a:t>or to the entire string if no portion can be converted. </a:t>
            </a:r>
          </a:p>
          <a:p>
            <a:pPr eaLnBrk="1" hangingPunct="1"/>
            <a:r>
              <a:rPr lang="en-US" altLang="en-US" sz="2400" dirty="0" smtClean="0">
                <a:solidFill>
                  <a:srgbClr val="000000"/>
                </a:solidFill>
                <a:latin typeface="Consolas" panose="020B0609020204030204" pitchFamily="49" charset="0"/>
              </a:rPr>
              <a:t>d = </a:t>
            </a:r>
            <a:r>
              <a:rPr lang="en-US" altLang="en-US" sz="2400" dirty="0" err="1" smtClean="0">
                <a:solidFill>
                  <a:srgbClr val="000000"/>
                </a:solidFill>
                <a:latin typeface="Consolas" panose="020B0609020204030204" pitchFamily="49" charset="0"/>
              </a:rPr>
              <a:t>strtod</a:t>
            </a:r>
            <a:r>
              <a:rPr lang="en-US" altLang="en-US" sz="2400" dirty="0" smtClean="0">
                <a:solidFill>
                  <a:srgbClr val="000000"/>
                </a:solidFill>
                <a:latin typeface="Consolas" panose="020B0609020204030204" pitchFamily="49" charset="0"/>
              </a:rPr>
              <a:t>(string, &amp;</a:t>
            </a:r>
            <a:r>
              <a:rPr lang="en-US" altLang="en-US" sz="2400" dirty="0" err="1" smtClean="0">
                <a:solidFill>
                  <a:srgbClr val="000000"/>
                </a:solidFill>
                <a:latin typeface="Consolas" panose="020B0609020204030204" pitchFamily="49" charset="0"/>
              </a:rPr>
              <a:t>stringPtr</a:t>
            </a:r>
            <a:r>
              <a:rPr lang="en-US" altLang="en-US" sz="2400" dirty="0" smtClean="0">
                <a:solidFill>
                  <a:srgbClr val="000000"/>
                </a:solidFill>
                <a:latin typeface="Consolas" panose="020B0609020204030204" pitchFamily="49" charset="0"/>
              </a:rPr>
              <a:t>);</a:t>
            </a:r>
          </a:p>
          <a:p>
            <a:pPr marL="365125" lvl="1" indent="0" eaLnBrk="1" hangingPunct="1">
              <a:buFont typeface="Verdana" panose="020B0604030504040204" pitchFamily="34" charset="0"/>
              <a:buNone/>
            </a:pPr>
            <a:r>
              <a:rPr lang="en-US" altLang="en-US" sz="2400" dirty="0" smtClean="0">
                <a:solidFill>
                  <a:srgbClr val="000000"/>
                </a:solidFill>
                <a:latin typeface="Cambria" panose="02040503050406030204" pitchFamily="18" charset="0"/>
              </a:rPr>
              <a:t>indicates that </a:t>
            </a:r>
            <a:r>
              <a:rPr lang="en-US" altLang="en-US" sz="2400" dirty="0" smtClean="0">
                <a:solidFill>
                  <a:srgbClr val="000000"/>
                </a:solidFill>
                <a:latin typeface="Consolas" panose="020B0609020204030204" pitchFamily="49" charset="0"/>
              </a:rPr>
              <a:t>d</a:t>
            </a:r>
            <a:r>
              <a:rPr lang="en-US" altLang="en-US" sz="2400" dirty="0" smtClean="0">
                <a:solidFill>
                  <a:srgbClr val="000000"/>
                </a:solidFill>
                <a:latin typeface="Cambria" panose="02040503050406030204" pitchFamily="18" charset="0"/>
              </a:rPr>
              <a:t> is assigned the double value converted from </a:t>
            </a:r>
            <a:r>
              <a:rPr lang="en-US" altLang="en-US" sz="2400" dirty="0" smtClean="0">
                <a:solidFill>
                  <a:srgbClr val="000000"/>
                </a:solidFill>
                <a:latin typeface="Consolas" panose="020B0609020204030204" pitchFamily="49" charset="0"/>
              </a:rPr>
              <a:t>string</a:t>
            </a:r>
            <a:r>
              <a:rPr lang="en-US" altLang="en-US" sz="2400" dirty="0" smtClean="0">
                <a:solidFill>
                  <a:srgbClr val="000000"/>
                </a:solidFill>
                <a:latin typeface="Cambria" panose="02040503050406030204" pitchFamily="18" charset="0"/>
              </a:rPr>
              <a:t>, and </a:t>
            </a:r>
            <a:r>
              <a:rPr lang="en-US" altLang="en-US" sz="2400" dirty="0" err="1" smtClean="0">
                <a:solidFill>
                  <a:srgbClr val="000000"/>
                </a:solidFill>
                <a:latin typeface="Consolas" panose="020B0609020204030204" pitchFamily="49" charset="0"/>
              </a:rPr>
              <a:t>stringPtr</a:t>
            </a:r>
            <a:r>
              <a:rPr lang="en-US" altLang="en-US" sz="2400" dirty="0" smtClean="0">
                <a:solidFill>
                  <a:srgbClr val="000000"/>
                </a:solidFill>
                <a:latin typeface="Cambria" panose="02040503050406030204" pitchFamily="18" charset="0"/>
              </a:rPr>
              <a:t> is assigned the location of the first character after the converted value (</a:t>
            </a:r>
            <a:r>
              <a:rPr lang="en-US" altLang="en-US" sz="2400" dirty="0" smtClean="0">
                <a:solidFill>
                  <a:srgbClr val="000000"/>
                </a:solidFill>
                <a:latin typeface="Consolas" panose="020B0609020204030204" pitchFamily="49" charset="0"/>
              </a:rPr>
              <a:t>51.2</a:t>
            </a:r>
            <a:r>
              <a:rPr lang="en-US" altLang="en-US" sz="2400" dirty="0" smtClean="0">
                <a:solidFill>
                  <a:srgbClr val="000000"/>
                </a:solidFill>
                <a:latin typeface="Cambria" panose="02040503050406030204" pitchFamily="18" charset="0"/>
              </a:rPr>
              <a:t>) in </a:t>
            </a:r>
            <a:r>
              <a:rPr lang="en-US" altLang="en-US" sz="2400" dirty="0" smtClean="0">
                <a:solidFill>
                  <a:srgbClr val="000000"/>
                </a:solidFill>
                <a:latin typeface="Consolas" panose="020B0609020204030204" pitchFamily="49" charset="0"/>
              </a:rPr>
              <a:t>string</a:t>
            </a:r>
            <a:r>
              <a:rPr lang="en-US" altLang="en-US" sz="2400" dirty="0" smtClean="0">
                <a:solidFill>
                  <a:srgbClr val="000000"/>
                </a:solidFill>
                <a:latin typeface="Cambria" panose="02040503050406030204" pitchFamily="18" charset="0"/>
              </a:rPr>
              <a:t>.</a:t>
            </a:r>
          </a:p>
        </p:txBody>
      </p:sp>
      <p:sp>
        <p:nvSpPr>
          <p:cNvPr id="48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9737012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6977410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8.4.2  </a:t>
            </a:r>
            <a:r>
              <a:rPr lang="en-US" dirty="0">
                <a:solidFill>
                  <a:srgbClr val="3380E6"/>
                </a:solidFill>
                <a:latin typeface="Calibri" panose="020F0502020204030204" pitchFamily="34" charset="0"/>
              </a:rPr>
              <a:t>Function </a:t>
            </a:r>
            <a:r>
              <a:rPr lang="en-US" sz="3200" dirty="0" err="1">
                <a:solidFill>
                  <a:srgbClr val="3380E6"/>
                </a:solidFill>
                <a:latin typeface="Consolas" panose="020B0609020204030204" pitchFamily="49" charset="0"/>
              </a:rPr>
              <a:t>strtol</a:t>
            </a:r>
            <a:endParaRPr lang="en-US" dirty="0" smtClean="0">
              <a:solidFill>
                <a:srgbClr val="3380E6"/>
              </a:solidFill>
              <a:latin typeface="Consolas" panose="020B0609020204030204" pitchFamily="49" charset="0"/>
            </a:endParaRPr>
          </a:p>
        </p:txBody>
      </p:sp>
      <p:sp>
        <p:nvSpPr>
          <p:cNvPr id="54275"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Function </a:t>
            </a:r>
            <a:r>
              <a:rPr lang="en-US" altLang="en-US" sz="2400" dirty="0" err="1" smtClean="0">
                <a:solidFill>
                  <a:srgbClr val="0000FF"/>
                </a:solidFill>
                <a:latin typeface="Consolas" panose="020B0609020204030204" pitchFamily="49" charset="0"/>
              </a:rPr>
              <a:t>strtol</a:t>
            </a:r>
            <a:r>
              <a:rPr lang="en-US" altLang="en-US" sz="2400" dirty="0" smtClean="0">
                <a:solidFill>
                  <a:srgbClr val="0000FF"/>
                </a:solidFill>
                <a:latin typeface="Cambria" panose="02040503050406030204" pitchFamily="18" charset="0"/>
              </a:rPr>
              <a:t> </a:t>
            </a:r>
            <a:r>
              <a:rPr lang="en-US" altLang="en-US" dirty="0" smtClean="0">
                <a:solidFill>
                  <a:srgbClr val="000000"/>
                </a:solidFill>
                <a:latin typeface="Cambria" panose="02040503050406030204" pitchFamily="18" charset="0"/>
              </a:rPr>
              <a:t>(Fig. 8.7) converts to </a:t>
            </a:r>
            <a:r>
              <a:rPr lang="en-US" altLang="en-US" sz="2400" dirty="0" smtClean="0">
                <a:solidFill>
                  <a:srgbClr val="000000"/>
                </a:solidFill>
                <a:latin typeface="Consolas" panose="020B0609020204030204" pitchFamily="49" charset="0"/>
              </a:rPr>
              <a:t>long </a:t>
            </a:r>
            <a:r>
              <a:rPr lang="en-US" altLang="en-US" sz="2400"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a sequence of characters representing an integer. </a:t>
            </a:r>
          </a:p>
          <a:p>
            <a:pPr eaLnBrk="1" hangingPunct="1"/>
            <a:r>
              <a:rPr lang="en-US" altLang="en-US" dirty="0" smtClean="0">
                <a:solidFill>
                  <a:srgbClr val="000000"/>
                </a:solidFill>
                <a:latin typeface="Cambria" panose="02040503050406030204" pitchFamily="18" charset="0"/>
              </a:rPr>
              <a:t>The function returns </a:t>
            </a:r>
            <a:r>
              <a:rPr lang="en-US" altLang="en-US" sz="2400"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 if it’s unable to convert any portion of its first argument to </a:t>
            </a:r>
            <a:r>
              <a:rPr lang="en-US" altLang="en-US" sz="2400" dirty="0" smtClean="0">
                <a:solidFill>
                  <a:srgbClr val="000000"/>
                </a:solidFill>
                <a:latin typeface="Consolas" panose="020B0609020204030204" pitchFamily="49" charset="0"/>
              </a:rPr>
              <a:t>long int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function receives three arguments—a string (</a:t>
            </a:r>
            <a:r>
              <a:rPr lang="en-US" altLang="en-US" sz="2400" dirty="0" smtClean="0">
                <a:solidFill>
                  <a:srgbClr val="000000"/>
                </a:solidFill>
                <a:latin typeface="Consolas" panose="020B0609020204030204" pitchFamily="49" charset="0"/>
              </a:rPr>
              <a:t>char *</a:t>
            </a:r>
            <a:r>
              <a:rPr lang="en-US" altLang="en-US" dirty="0" smtClean="0">
                <a:solidFill>
                  <a:srgbClr val="000000"/>
                </a:solidFill>
                <a:latin typeface="Cambria" panose="02040503050406030204" pitchFamily="18" charset="0"/>
              </a:rPr>
              <a:t>), a pointer to a string and an integer. </a:t>
            </a:r>
          </a:p>
          <a:p>
            <a:pPr eaLnBrk="1" hangingPunct="1"/>
            <a:r>
              <a:rPr lang="en-US" altLang="en-US" dirty="0" smtClean="0">
                <a:solidFill>
                  <a:srgbClr val="000000"/>
                </a:solidFill>
                <a:latin typeface="Cambria" panose="02040503050406030204" pitchFamily="18" charset="0"/>
              </a:rPr>
              <a:t>The string argument contains the character sequence to be converted to </a:t>
            </a:r>
            <a:r>
              <a:rPr lang="en-US" altLang="en-US" sz="2400"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—any whitespace characters at the beginning of the string are ignored. </a:t>
            </a:r>
          </a:p>
        </p:txBody>
      </p:sp>
      <p:sp>
        <p:nvSpPr>
          <p:cNvPr id="501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166896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8.4.2  </a:t>
            </a:r>
            <a:r>
              <a:rPr lang="en-US" dirty="0">
                <a:solidFill>
                  <a:srgbClr val="3380E6"/>
                </a:solidFill>
                <a:latin typeface="Calibri" panose="020F0502020204030204" pitchFamily="34" charset="0"/>
              </a:rPr>
              <a:t>Function </a:t>
            </a:r>
            <a:r>
              <a:rPr lang="en-US" sz="3200" dirty="0" err="1" smtClean="0">
                <a:solidFill>
                  <a:srgbClr val="3380E6"/>
                </a:solidFill>
                <a:latin typeface="Consolas" panose="020B0609020204030204" pitchFamily="49" charset="0"/>
              </a:rPr>
              <a:t>strtol</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(Cont.)</a:t>
            </a:r>
            <a:endParaRPr lang="en-US" dirty="0" smtClean="0">
              <a:solidFill>
                <a:srgbClr val="3380E6"/>
              </a:solidFill>
              <a:latin typeface="Consolas" panose="020B0609020204030204" pitchFamily="49" charset="0"/>
            </a:endParaRPr>
          </a:p>
        </p:txBody>
      </p:sp>
      <p:sp>
        <p:nvSpPr>
          <p:cNvPr id="50179" name="Text Placeholder 2"/>
          <p:cNvSpPr>
            <a:spLocks noGrp="1"/>
          </p:cNvSpPr>
          <p:nvPr>
            <p:ph type="body" idx="1"/>
          </p:nvPr>
        </p:nvSpPr>
        <p:spPr/>
        <p:txBody>
          <a:bodyPr>
            <a:normAutofit fontScale="92500" lnSpcReduction="20000"/>
          </a:bodyPr>
          <a:lstStyle/>
          <a:p>
            <a:pPr eaLnBrk="1" hangingPunct="1">
              <a:defRPr/>
            </a:pPr>
            <a:r>
              <a:rPr lang="en-US" dirty="0" smtClean="0">
                <a:solidFill>
                  <a:srgbClr val="000000"/>
                </a:solidFill>
                <a:latin typeface="Cambria" panose="02040503050406030204" pitchFamily="18" charset="0"/>
              </a:rPr>
              <a:t>The function uses the </a:t>
            </a:r>
            <a:r>
              <a:rPr lang="en-US" sz="2400" dirty="0" smtClean="0">
                <a:solidFill>
                  <a:srgbClr val="000000"/>
                </a:solidFill>
                <a:latin typeface="Consolas" panose="020B0609020204030204" pitchFamily="49" charset="0"/>
              </a:rPr>
              <a:t>char **</a:t>
            </a:r>
            <a:r>
              <a:rPr lang="en-US" dirty="0" smtClean="0">
                <a:solidFill>
                  <a:srgbClr val="000000"/>
                </a:solidFill>
                <a:latin typeface="Cambria" panose="02040503050406030204" pitchFamily="18" charset="0"/>
              </a:rPr>
              <a:t>  argument to modify a </a:t>
            </a:r>
            <a:r>
              <a:rPr lang="en-US" sz="2400" dirty="0" smtClean="0">
                <a:solidFill>
                  <a:srgbClr val="000000"/>
                </a:solidFill>
                <a:latin typeface="Consolas" panose="020B0609020204030204" pitchFamily="49" charset="0"/>
              </a:rPr>
              <a:t>char *</a:t>
            </a:r>
            <a:r>
              <a:rPr lang="en-US" dirty="0" smtClean="0">
                <a:solidFill>
                  <a:srgbClr val="000000"/>
                </a:solidFill>
                <a:latin typeface="Cambria" panose="02040503050406030204" pitchFamily="18" charset="0"/>
              </a:rPr>
              <a:t> in the calling function (</a:t>
            </a:r>
            <a:r>
              <a:rPr lang="en-US" sz="2400" dirty="0" err="1" smtClean="0">
                <a:solidFill>
                  <a:srgbClr val="000000"/>
                </a:solidFill>
                <a:latin typeface="Consolas" panose="020B0609020204030204" pitchFamily="49" charset="0"/>
              </a:rPr>
              <a:t>remainderPtr</a:t>
            </a:r>
            <a:r>
              <a:rPr lang="en-US" dirty="0" smtClean="0">
                <a:solidFill>
                  <a:srgbClr val="000000"/>
                </a:solidFill>
                <a:latin typeface="Cambria" panose="02040503050406030204" pitchFamily="18" charset="0"/>
              </a:rPr>
              <a:t>) so that it points to the location of the first character after the converted portion of the string or to the entire string if no portion can be converted. </a:t>
            </a:r>
          </a:p>
          <a:p>
            <a:pPr eaLnBrk="1" hangingPunct="1">
              <a:defRPr/>
            </a:pPr>
            <a:r>
              <a:rPr lang="en-US" dirty="0" smtClean="0">
                <a:solidFill>
                  <a:srgbClr val="000000"/>
                </a:solidFill>
                <a:latin typeface="Cambria" panose="02040503050406030204" pitchFamily="18" charset="0"/>
              </a:rPr>
              <a:t>The integer specifies the base of the value being converted. The line</a:t>
            </a:r>
          </a:p>
          <a:p>
            <a:pPr marL="603250" lvl="2" indent="0" eaLnBrk="1" hangingPunct="1">
              <a:buFont typeface="Wingdings 2" panose="05020102010507070707" pitchFamily="18" charset="2"/>
              <a:buNone/>
              <a:defRPr/>
            </a:pPr>
            <a:r>
              <a:rPr lang="en-US" dirty="0" smtClean="0">
                <a:solidFill>
                  <a:srgbClr val="000000"/>
                </a:solidFill>
                <a:latin typeface="Consolas" panose="020B0609020204030204" pitchFamily="49" charset="0"/>
              </a:rPr>
              <a:t>x = </a:t>
            </a:r>
            <a:r>
              <a:rPr lang="en-US" dirty="0" err="1" smtClean="0">
                <a:solidFill>
                  <a:srgbClr val="000000"/>
                </a:solidFill>
                <a:latin typeface="Consolas" panose="020B0609020204030204" pitchFamily="49" charset="0"/>
              </a:rPr>
              <a:t>strtol</a:t>
            </a:r>
            <a:r>
              <a:rPr lang="en-US" dirty="0" smtClean="0">
                <a:solidFill>
                  <a:srgbClr val="000000"/>
                </a:solidFill>
                <a:latin typeface="Consolas" panose="020B0609020204030204" pitchFamily="49" charset="0"/>
              </a:rPr>
              <a:t>(string, &amp;</a:t>
            </a:r>
            <a:r>
              <a:rPr lang="en-US" dirty="0" err="1" smtClean="0">
                <a:solidFill>
                  <a:srgbClr val="000000"/>
                </a:solidFill>
                <a:latin typeface="Consolas" panose="020B0609020204030204" pitchFamily="49" charset="0"/>
              </a:rPr>
              <a:t>remainderPtr</a:t>
            </a:r>
            <a:r>
              <a:rPr lang="en-US" dirty="0" smtClean="0">
                <a:solidFill>
                  <a:srgbClr val="000000"/>
                </a:solidFill>
                <a:latin typeface="Consolas" panose="020B0609020204030204" pitchFamily="49" charset="0"/>
              </a:rPr>
              <a:t>, </a:t>
            </a:r>
            <a:r>
              <a:rPr lang="en-US" dirty="0" smtClean="0">
                <a:solidFill>
                  <a:srgbClr val="00B0F0"/>
                </a:solidFill>
                <a:latin typeface="Consolas" panose="020B0609020204030204" pitchFamily="49" charset="0"/>
              </a:rPr>
              <a:t>0</a:t>
            </a:r>
            <a:r>
              <a:rPr lang="en-US" dirty="0" smtClean="0">
                <a:solidFill>
                  <a:srgbClr val="000000"/>
                </a:solidFill>
                <a:latin typeface="Consolas" panose="020B0609020204030204" pitchFamily="49" charset="0"/>
              </a:rPr>
              <a:t>);</a:t>
            </a:r>
          </a:p>
          <a:p>
            <a:pPr marL="109537" indent="0" eaLnBrk="1" hangingPunct="1">
              <a:buFont typeface="Wingdings 3" panose="05040102010807070707" pitchFamily="18" charset="2"/>
              <a:buNone/>
              <a:defRPr/>
            </a:pPr>
            <a:r>
              <a:rPr lang="en-US" dirty="0" smtClean="0">
                <a:solidFill>
                  <a:srgbClr val="000000"/>
                </a:solidFill>
                <a:latin typeface="Cambria" panose="02040503050406030204" pitchFamily="18" charset="0"/>
              </a:rPr>
              <a:t>indicates that </a:t>
            </a:r>
            <a:r>
              <a:rPr lang="en-US" sz="2400" dirty="0" smtClean="0">
                <a:solidFill>
                  <a:srgbClr val="000000"/>
                </a:solidFill>
                <a:latin typeface="Consolas" panose="020B0609020204030204" pitchFamily="49" charset="0"/>
              </a:rPr>
              <a:t>x</a:t>
            </a:r>
            <a:r>
              <a:rPr lang="en-US" dirty="0" smtClean="0">
                <a:solidFill>
                  <a:srgbClr val="000000"/>
                </a:solidFill>
                <a:latin typeface="Cambria" panose="02040503050406030204" pitchFamily="18" charset="0"/>
              </a:rPr>
              <a:t> is assigned the long value converted from string. </a:t>
            </a:r>
          </a:p>
        </p:txBody>
      </p:sp>
      <p:sp>
        <p:nvSpPr>
          <p:cNvPr id="501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7902395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8.4.2  </a:t>
            </a:r>
            <a:r>
              <a:rPr lang="en-US" dirty="0">
                <a:solidFill>
                  <a:srgbClr val="3380E6"/>
                </a:solidFill>
                <a:latin typeface="Calibri" panose="020F0502020204030204" pitchFamily="34" charset="0"/>
              </a:rPr>
              <a:t>Function </a:t>
            </a:r>
            <a:r>
              <a:rPr lang="en-US" sz="3200" dirty="0" err="1" smtClean="0">
                <a:solidFill>
                  <a:srgbClr val="3380E6"/>
                </a:solidFill>
                <a:latin typeface="Consolas" panose="020B0609020204030204" pitchFamily="49" charset="0"/>
              </a:rPr>
              <a:t>strtol</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(Cont.)</a:t>
            </a:r>
            <a:endParaRPr lang="en-US" dirty="0" smtClean="0">
              <a:solidFill>
                <a:srgbClr val="3380E6"/>
              </a:solidFill>
              <a:latin typeface="Consolas" panose="020B0609020204030204" pitchFamily="49" charset="0"/>
            </a:endParaRPr>
          </a:p>
        </p:txBody>
      </p:sp>
      <p:sp>
        <p:nvSpPr>
          <p:cNvPr id="56323" name="Text Placeholder 2"/>
          <p:cNvSpPr>
            <a:spLocks noGrp="1"/>
          </p:cNvSpPr>
          <p:nvPr>
            <p:ph type="body" idx="1"/>
          </p:nvPr>
        </p:nvSpPr>
        <p:spPr>
          <a:xfrm>
            <a:off x="457200" y="1371600"/>
            <a:ext cx="8229600" cy="4525963"/>
          </a:xfrm>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 second argument, </a:t>
            </a:r>
            <a:r>
              <a:rPr lang="en-US" altLang="en-US" sz="2400" dirty="0" err="1" smtClean="0">
                <a:solidFill>
                  <a:srgbClr val="000000"/>
                </a:solidFill>
                <a:latin typeface="Consolas" panose="020B0609020204030204" pitchFamily="49" charset="0"/>
              </a:rPr>
              <a:t>remainderPtr</a:t>
            </a:r>
            <a:r>
              <a:rPr lang="en-US" altLang="en-US" dirty="0" smtClean="0">
                <a:solidFill>
                  <a:srgbClr val="000000"/>
                </a:solidFill>
                <a:latin typeface="Cambria" panose="02040503050406030204" pitchFamily="18" charset="0"/>
              </a:rPr>
              <a:t>, is assigned the remainder of string after the conversion. </a:t>
            </a:r>
          </a:p>
          <a:p>
            <a:pPr eaLnBrk="1" hangingPunct="1"/>
            <a:r>
              <a:rPr lang="en-US" altLang="en-US" dirty="0" smtClean="0">
                <a:solidFill>
                  <a:srgbClr val="000000"/>
                </a:solidFill>
                <a:latin typeface="Cambria" panose="02040503050406030204" pitchFamily="18" charset="0"/>
              </a:rPr>
              <a:t>Using </a:t>
            </a:r>
            <a:r>
              <a:rPr lang="en-US" altLang="en-US" sz="2400" dirty="0" smtClean="0">
                <a:solidFill>
                  <a:srgbClr val="000000"/>
                </a:solidFill>
                <a:latin typeface="Consolas" panose="020B0609020204030204" pitchFamily="49" charset="0"/>
              </a:rPr>
              <a:t>NULL</a:t>
            </a:r>
            <a:r>
              <a:rPr lang="en-US" altLang="en-US" dirty="0" smtClean="0">
                <a:solidFill>
                  <a:srgbClr val="000000"/>
                </a:solidFill>
                <a:latin typeface="Cambria" panose="02040503050406030204" pitchFamily="18" charset="0"/>
              </a:rPr>
              <a:t> for the second argument causes the </a:t>
            </a:r>
            <a:r>
              <a:rPr lang="en-US" altLang="en-US" i="1" dirty="0" smtClean="0">
                <a:solidFill>
                  <a:srgbClr val="000000"/>
                </a:solidFill>
                <a:latin typeface="Cambria" panose="02040503050406030204" pitchFamily="18" charset="0"/>
              </a:rPr>
              <a:t>remainder of the string to be ignored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third argument, 0, indicates that the value to be converted can be in octal (base 8), decimal (base 10) or hexadecimal (base 16) format. The base can be specified as 0 or any value between 2 and 36.</a:t>
            </a:r>
          </a:p>
          <a:p>
            <a:pPr eaLnBrk="1" hangingPunct="1"/>
            <a:r>
              <a:rPr lang="en-US" altLang="en-US" dirty="0" smtClean="0">
                <a:solidFill>
                  <a:srgbClr val="000000"/>
                </a:solidFill>
                <a:latin typeface="Cambria" panose="02040503050406030204" pitchFamily="18" charset="0"/>
              </a:rPr>
              <a:t>Numeric representations of integers from base 11 to base 36 use the characters A–Z to represent the values 10 to 35. </a:t>
            </a:r>
          </a:p>
        </p:txBody>
      </p:sp>
      <p:sp>
        <p:nvSpPr>
          <p:cNvPr id="501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725741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8.4.2  </a:t>
            </a:r>
            <a:r>
              <a:rPr lang="en-US" dirty="0">
                <a:solidFill>
                  <a:srgbClr val="3380E6"/>
                </a:solidFill>
                <a:latin typeface="Calibri" panose="020F0502020204030204" pitchFamily="34" charset="0"/>
              </a:rPr>
              <a:t>Function </a:t>
            </a:r>
            <a:r>
              <a:rPr lang="en-US" sz="3200" dirty="0" err="1" smtClean="0">
                <a:solidFill>
                  <a:srgbClr val="3380E6"/>
                </a:solidFill>
                <a:latin typeface="Consolas" panose="020B0609020204030204" pitchFamily="49" charset="0"/>
              </a:rPr>
              <a:t>strtol</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(Cont.)</a:t>
            </a:r>
            <a:endParaRPr lang="en-US" dirty="0" smtClean="0">
              <a:solidFill>
                <a:srgbClr val="3380E6"/>
              </a:solidFill>
              <a:latin typeface="Consolas" panose="020B0609020204030204" pitchFamily="49" charset="0"/>
            </a:endParaRPr>
          </a:p>
        </p:txBody>
      </p:sp>
      <p:sp>
        <p:nvSpPr>
          <p:cNvPr id="5734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For example, hexadecimal values can consist of the digits 0–9 and the characters A–F. </a:t>
            </a:r>
          </a:p>
          <a:p>
            <a:pPr eaLnBrk="1" hangingPunct="1"/>
            <a:r>
              <a:rPr lang="en-US" altLang="en-US" dirty="0" smtClean="0">
                <a:solidFill>
                  <a:srgbClr val="000000"/>
                </a:solidFill>
                <a:latin typeface="Cambria" panose="02040503050406030204" pitchFamily="18" charset="0"/>
              </a:rPr>
              <a:t>A base-11 integer can consist of the digits 0–9 and the character A. </a:t>
            </a:r>
          </a:p>
          <a:p>
            <a:pPr eaLnBrk="1" hangingPunct="1"/>
            <a:r>
              <a:rPr lang="en-US" altLang="en-US" dirty="0" smtClean="0">
                <a:solidFill>
                  <a:srgbClr val="000000"/>
                </a:solidFill>
                <a:latin typeface="Cambria" panose="02040503050406030204" pitchFamily="18" charset="0"/>
              </a:rPr>
              <a:t>A base-24 integer can consist of the digits 0–9 and the characters A–N. </a:t>
            </a:r>
          </a:p>
          <a:p>
            <a:pPr eaLnBrk="1" hangingPunct="1"/>
            <a:r>
              <a:rPr lang="en-US" altLang="en-US" dirty="0" smtClean="0">
                <a:solidFill>
                  <a:srgbClr val="000000"/>
                </a:solidFill>
                <a:latin typeface="Cambria" panose="02040503050406030204" pitchFamily="18" charset="0"/>
              </a:rPr>
              <a:t>A base-36 integer can consist of the digits 0–9 and the characters A–Z. </a:t>
            </a:r>
          </a:p>
          <a:p>
            <a:pPr eaLnBrk="1" hangingPunct="1"/>
            <a:r>
              <a:rPr lang="en-US" altLang="en-US" dirty="0" smtClean="0">
                <a:solidFill>
                  <a:srgbClr val="000000"/>
                </a:solidFill>
                <a:latin typeface="Cambria" panose="02040503050406030204" pitchFamily="18" charset="0"/>
              </a:rPr>
              <a:t>The function returns 0 if it’s unable to convert any portion of its first argument to a </a:t>
            </a:r>
            <a:r>
              <a:rPr lang="en-US" altLang="en-US" sz="2400" dirty="0" smtClean="0">
                <a:solidFill>
                  <a:srgbClr val="000000"/>
                </a:solidFill>
                <a:latin typeface="Consolas" panose="020B0609020204030204" pitchFamily="49" charset="0"/>
              </a:rPr>
              <a:t>long </a:t>
            </a:r>
            <a:r>
              <a:rPr lang="en-US" altLang="en-US" sz="2400"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value.</a:t>
            </a:r>
          </a:p>
        </p:txBody>
      </p:sp>
      <p:sp>
        <p:nvSpPr>
          <p:cNvPr id="501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510250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3069980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8.4.3  </a:t>
            </a:r>
            <a:r>
              <a:rPr lang="en-US" dirty="0">
                <a:solidFill>
                  <a:srgbClr val="3380E6"/>
                </a:solidFill>
                <a:latin typeface="Calibri" panose="020F0502020204030204" pitchFamily="34" charset="0"/>
              </a:rPr>
              <a:t>Function </a:t>
            </a:r>
            <a:r>
              <a:rPr lang="en-US" sz="3200" dirty="0" err="1">
                <a:solidFill>
                  <a:srgbClr val="3380E6"/>
                </a:solidFill>
                <a:latin typeface="Consolas" panose="020B0609020204030204" pitchFamily="49" charset="0"/>
              </a:rPr>
              <a:t>strtoul</a:t>
            </a:r>
            <a:endParaRPr lang="en-US" dirty="0" smtClean="0">
              <a:solidFill>
                <a:srgbClr val="3380E6"/>
              </a:solidFill>
              <a:latin typeface="Consolas" panose="020B0609020204030204" pitchFamily="49" charset="0"/>
            </a:endParaRPr>
          </a:p>
        </p:txBody>
      </p:sp>
      <p:sp>
        <p:nvSpPr>
          <p:cNvPr id="6041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Function </a:t>
            </a:r>
            <a:r>
              <a:rPr lang="en-US" altLang="en-US" sz="2400" dirty="0" err="1" smtClean="0">
                <a:solidFill>
                  <a:srgbClr val="0000FF"/>
                </a:solidFill>
                <a:latin typeface="Consolas" panose="020B0609020204030204" pitchFamily="49" charset="0"/>
              </a:rPr>
              <a:t>strtoul</a:t>
            </a:r>
            <a:r>
              <a:rPr lang="en-US" altLang="en-US" sz="2400" dirty="0" smtClean="0">
                <a:solidFill>
                  <a:srgbClr val="0000FF"/>
                </a:solidFill>
                <a:latin typeface="Cambria" panose="02040503050406030204" pitchFamily="18" charset="0"/>
              </a:rPr>
              <a:t> </a:t>
            </a:r>
            <a:r>
              <a:rPr lang="en-US" altLang="en-US" dirty="0" smtClean="0">
                <a:solidFill>
                  <a:srgbClr val="000000"/>
                </a:solidFill>
                <a:latin typeface="Cambria" panose="02040503050406030204" pitchFamily="18" charset="0"/>
              </a:rPr>
              <a:t>(Fig. 8.8) converts to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onsolas" panose="020B0609020204030204" pitchFamily="49" charset="0"/>
              </a:rPr>
              <a:t> </a:t>
            </a:r>
            <a:r>
              <a:rPr lang="en-US" altLang="en-US" dirty="0" smtClean="0">
                <a:solidFill>
                  <a:srgbClr val="000000"/>
                </a:solidFill>
                <a:latin typeface="Cambria" panose="02040503050406030204" pitchFamily="18" charset="0"/>
              </a:rPr>
              <a:t>a sequence of characters representing an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onsolas" panose="020B0609020204030204" pitchFamily="49" charset="0"/>
              </a:rPr>
              <a:t> </a:t>
            </a:r>
            <a:r>
              <a:rPr lang="en-US" altLang="en-US" dirty="0" smtClean="0">
                <a:solidFill>
                  <a:srgbClr val="000000"/>
                </a:solidFill>
                <a:latin typeface="Cambria" panose="02040503050406030204" pitchFamily="18" charset="0"/>
              </a:rPr>
              <a:t>value. </a:t>
            </a:r>
          </a:p>
          <a:p>
            <a:pPr eaLnBrk="1" hangingPunct="1"/>
            <a:r>
              <a:rPr lang="en-US" altLang="en-US" dirty="0" smtClean="0">
                <a:solidFill>
                  <a:srgbClr val="000000"/>
                </a:solidFill>
                <a:latin typeface="Cambria" panose="02040503050406030204" pitchFamily="18" charset="0"/>
              </a:rPr>
              <a:t>The function works identically to function </a:t>
            </a:r>
            <a:r>
              <a:rPr lang="en-US" altLang="en-US" sz="2400" dirty="0" err="1" smtClean="0">
                <a:solidFill>
                  <a:srgbClr val="000000"/>
                </a:solidFill>
                <a:latin typeface="Consolas" panose="020B0609020204030204" pitchFamily="49" charset="0"/>
              </a:rPr>
              <a:t>strtol</a:t>
            </a:r>
            <a:r>
              <a:rPr lang="en-US" altLang="en-US" dirty="0" smtClean="0">
                <a:solidFill>
                  <a:srgbClr val="000000"/>
                </a:solidFill>
                <a:latin typeface="Cambria" panose="02040503050406030204" pitchFamily="18" charset="0"/>
              </a:rPr>
              <a:t>. The statement </a:t>
            </a:r>
          </a:p>
          <a:p>
            <a:pPr marL="603250" lvl="2" indent="0" eaLnBrk="1" hangingPunct="1">
              <a:buFont typeface="Wingdings 2" panose="05020102010507070707" pitchFamily="18" charset="2"/>
              <a:buNone/>
            </a:pPr>
            <a:r>
              <a:rPr lang="en-US" altLang="en-US" sz="2400" dirty="0" smtClean="0">
                <a:solidFill>
                  <a:srgbClr val="000000"/>
                </a:solidFill>
                <a:latin typeface="Consolas" panose="020B0609020204030204" pitchFamily="49" charset="0"/>
              </a:rPr>
              <a:t>x = </a:t>
            </a:r>
            <a:r>
              <a:rPr lang="en-US" altLang="en-US" sz="2400" dirty="0" err="1" smtClean="0">
                <a:solidFill>
                  <a:srgbClr val="000000"/>
                </a:solidFill>
                <a:latin typeface="Consolas" panose="020B0609020204030204" pitchFamily="49" charset="0"/>
              </a:rPr>
              <a:t>strtoul</a:t>
            </a:r>
            <a:r>
              <a:rPr lang="en-US" altLang="en-US" sz="2400" dirty="0" smtClean="0">
                <a:solidFill>
                  <a:srgbClr val="000000"/>
                </a:solidFill>
                <a:latin typeface="Consolas" panose="020B0609020204030204" pitchFamily="49" charset="0"/>
              </a:rPr>
              <a:t>(string, &amp;</a:t>
            </a:r>
            <a:r>
              <a:rPr lang="en-US" altLang="en-US" sz="2400" dirty="0" err="1" smtClean="0">
                <a:solidFill>
                  <a:srgbClr val="000000"/>
                </a:solidFill>
                <a:latin typeface="Consolas" panose="020B0609020204030204" pitchFamily="49" charset="0"/>
              </a:rPr>
              <a:t>remainderPtr</a:t>
            </a:r>
            <a:r>
              <a:rPr lang="en-US" altLang="en-US" sz="2400" dirty="0" smtClean="0">
                <a:solidFill>
                  <a:srgbClr val="000000"/>
                </a:solidFill>
                <a:latin typeface="Consolas" panose="020B0609020204030204" pitchFamily="49" charset="0"/>
              </a:rPr>
              <a:t>, </a:t>
            </a:r>
            <a:r>
              <a:rPr lang="en-US" altLang="en-US" sz="2400" dirty="0" smtClean="0">
                <a:solidFill>
                  <a:srgbClr val="00B0F0"/>
                </a:solidFill>
                <a:latin typeface="Consolas" panose="020B0609020204030204" pitchFamily="49" charset="0"/>
              </a:rPr>
              <a:t>0</a:t>
            </a:r>
            <a:r>
              <a:rPr lang="en-US" altLang="en-US" sz="2400" dirty="0" smtClean="0">
                <a:solidFill>
                  <a:srgbClr val="000000"/>
                </a:solidFill>
                <a:latin typeface="Consolas" panose="020B0609020204030204" pitchFamily="49" charset="0"/>
              </a:rPr>
              <a:t>);</a:t>
            </a:r>
          </a:p>
          <a:p>
            <a:pPr marL="365125" lvl="1" indent="0" eaLnBrk="1" hangingPunct="1">
              <a:buFont typeface="Verdana" panose="020B0604030504040204" pitchFamily="34" charset="0"/>
              <a:buNone/>
            </a:pPr>
            <a:r>
              <a:rPr lang="en-US" altLang="en-US" sz="2700" dirty="0" smtClean="0">
                <a:solidFill>
                  <a:srgbClr val="000000"/>
                </a:solidFill>
                <a:latin typeface="Cambria" panose="02040503050406030204" pitchFamily="18" charset="0"/>
              </a:rPr>
              <a:t>in Fig. 8.8 indicates that </a:t>
            </a:r>
            <a:r>
              <a:rPr lang="en-US" altLang="en-US" sz="2400" dirty="0" smtClean="0">
                <a:solidFill>
                  <a:srgbClr val="000000"/>
                </a:solidFill>
                <a:latin typeface="Consolas" panose="020B0609020204030204" pitchFamily="49" charset="0"/>
              </a:rPr>
              <a:t>x</a:t>
            </a:r>
            <a:r>
              <a:rPr lang="en-US" altLang="en-US" sz="2700" dirty="0" smtClean="0">
                <a:solidFill>
                  <a:srgbClr val="000000"/>
                </a:solidFill>
                <a:latin typeface="Cambria" panose="02040503050406030204" pitchFamily="18" charset="0"/>
              </a:rPr>
              <a:t> is assigned the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onsolas" panose="020B0609020204030204" pitchFamily="49" charset="0"/>
              </a:rPr>
              <a:t> </a:t>
            </a:r>
            <a:r>
              <a:rPr lang="en-US" altLang="en-US" sz="2700" dirty="0" smtClean="0">
                <a:solidFill>
                  <a:srgbClr val="000000"/>
                </a:solidFill>
                <a:latin typeface="Cambria" panose="02040503050406030204" pitchFamily="18" charset="0"/>
              </a:rPr>
              <a:t>value converted from string. </a:t>
            </a:r>
          </a:p>
        </p:txBody>
      </p:sp>
      <p:sp>
        <p:nvSpPr>
          <p:cNvPr id="522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9005072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8.4.3  </a:t>
            </a:r>
            <a:r>
              <a:rPr lang="en-US" dirty="0">
                <a:solidFill>
                  <a:srgbClr val="3380E6"/>
                </a:solidFill>
                <a:latin typeface="Calibri" panose="020F0502020204030204" pitchFamily="34" charset="0"/>
              </a:rPr>
              <a:t>Function </a:t>
            </a:r>
            <a:r>
              <a:rPr lang="en-US" sz="3200" dirty="0" err="1" smtClean="0">
                <a:solidFill>
                  <a:srgbClr val="3380E6"/>
                </a:solidFill>
                <a:latin typeface="Consolas" panose="020B0609020204030204" pitchFamily="49" charset="0"/>
              </a:rPr>
              <a:t>strtoul</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(Cont.)</a:t>
            </a:r>
            <a:endParaRPr lang="en-US" dirty="0" smtClean="0">
              <a:solidFill>
                <a:srgbClr val="3380E6"/>
              </a:solidFill>
              <a:latin typeface="Consolas" panose="020B0609020204030204" pitchFamily="49" charset="0"/>
            </a:endParaRPr>
          </a:p>
        </p:txBody>
      </p:sp>
      <p:sp>
        <p:nvSpPr>
          <p:cNvPr id="6144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second argument, </a:t>
            </a:r>
            <a:r>
              <a:rPr lang="en-US" altLang="en-US" sz="2400" dirty="0" smtClean="0">
                <a:solidFill>
                  <a:srgbClr val="000000"/>
                </a:solidFill>
                <a:latin typeface="Consolas" panose="020B0609020204030204" pitchFamily="49" charset="0"/>
              </a:rPr>
              <a:t>&amp;</a:t>
            </a:r>
            <a:r>
              <a:rPr lang="en-US" altLang="en-US" sz="2400" dirty="0" err="1" smtClean="0">
                <a:solidFill>
                  <a:srgbClr val="000000"/>
                </a:solidFill>
                <a:latin typeface="Consolas" panose="020B0609020204030204" pitchFamily="49" charset="0"/>
              </a:rPr>
              <a:t>remainderPtr</a:t>
            </a:r>
            <a:r>
              <a:rPr lang="en-US" altLang="en-US" dirty="0" smtClean="0">
                <a:solidFill>
                  <a:srgbClr val="000000"/>
                </a:solidFill>
                <a:latin typeface="Cambria" panose="02040503050406030204" pitchFamily="18" charset="0"/>
              </a:rPr>
              <a:t>, is assigned the remainder of </a:t>
            </a:r>
            <a:r>
              <a:rPr lang="en-US" altLang="en-US" sz="2400" dirty="0" smtClean="0">
                <a:solidFill>
                  <a:srgbClr val="000000"/>
                </a:solidFill>
                <a:latin typeface="Consolas" panose="020B0609020204030204" pitchFamily="49" charset="0"/>
              </a:rPr>
              <a:t>string</a:t>
            </a:r>
            <a:r>
              <a:rPr lang="en-US" altLang="en-US" sz="2400" dirty="0" smtClean="0">
                <a:solidFill>
                  <a:srgbClr val="000000"/>
                </a:solidFill>
                <a:latin typeface="Cambria" panose="02040503050406030204" pitchFamily="18" charset="0"/>
              </a:rPr>
              <a:t> </a:t>
            </a:r>
            <a:r>
              <a:rPr lang="en-US" altLang="en-US" dirty="0" smtClean="0">
                <a:solidFill>
                  <a:srgbClr val="000000"/>
                </a:solidFill>
                <a:latin typeface="Cambria" panose="02040503050406030204" pitchFamily="18" charset="0"/>
              </a:rPr>
              <a:t>after the conversion. </a:t>
            </a:r>
          </a:p>
          <a:p>
            <a:pPr eaLnBrk="1" hangingPunct="1"/>
            <a:r>
              <a:rPr lang="en-US" altLang="en-US" dirty="0" smtClean="0">
                <a:solidFill>
                  <a:srgbClr val="000000"/>
                </a:solidFill>
                <a:latin typeface="Cambria" panose="02040503050406030204" pitchFamily="18" charset="0"/>
              </a:rPr>
              <a:t>The third argument, </a:t>
            </a:r>
            <a:r>
              <a:rPr lang="en-US" altLang="en-US" sz="2400"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 indicates that the value to be converted can be in octal, decimal or hexadecimal format.</a:t>
            </a:r>
          </a:p>
        </p:txBody>
      </p:sp>
      <p:sp>
        <p:nvSpPr>
          <p:cNvPr id="522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859612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8.1  </a:t>
            </a:r>
            <a:r>
              <a:rPr lang="en-US" dirty="0" smtClean="0">
                <a:solidFill>
                  <a:srgbClr val="3380E6"/>
                </a:solidFill>
                <a:latin typeface="Calibri" panose="020F0502020204030204" pitchFamily="34" charset="0"/>
              </a:rPr>
              <a:t>Introduction</a:t>
            </a:r>
          </a:p>
        </p:txBody>
      </p:sp>
      <p:sp>
        <p:nvSpPr>
          <p:cNvPr id="15363"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This chapter introduces the C Standard Library functions that facilitate string and character processing. </a:t>
            </a:r>
          </a:p>
          <a:p>
            <a:pPr eaLnBrk="1" hangingPunct="1"/>
            <a:r>
              <a:rPr lang="en-US" altLang="en-US" sz="2500" dirty="0" smtClean="0">
                <a:solidFill>
                  <a:srgbClr val="000000"/>
                </a:solidFill>
                <a:latin typeface="Cambria" panose="02040503050406030204" pitchFamily="18" charset="0"/>
              </a:rPr>
              <a:t>The functions enable programs to process characters, strings, lines of text and blocks of memory. </a:t>
            </a:r>
          </a:p>
          <a:p>
            <a:pPr eaLnBrk="1" hangingPunct="1"/>
            <a:r>
              <a:rPr lang="en-US" altLang="en-US" sz="2500" dirty="0" smtClean="0">
                <a:solidFill>
                  <a:srgbClr val="000000"/>
                </a:solidFill>
                <a:latin typeface="Cambria" panose="02040503050406030204" pitchFamily="18" charset="0"/>
              </a:rPr>
              <a:t>The chapter discusses the techniques used to develop editors, word processors, page-layout software, computerized typesetting systems and other kinds of text-processing software. </a:t>
            </a:r>
          </a:p>
          <a:p>
            <a:pPr eaLnBrk="1" hangingPunct="1"/>
            <a:r>
              <a:rPr lang="en-US" altLang="en-US" sz="2500" dirty="0" smtClean="0">
                <a:solidFill>
                  <a:srgbClr val="000000"/>
                </a:solidFill>
                <a:latin typeface="Cambria" panose="02040503050406030204" pitchFamily="18" charset="0"/>
              </a:rPr>
              <a:t>The text manipulations performed by formatted input/output functions like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and </a:t>
            </a:r>
            <a:r>
              <a:rPr lang="en-US" altLang="en-US" sz="2500" dirty="0" err="1" smtClean="0">
                <a:solidFill>
                  <a:srgbClr val="000000"/>
                </a:solidFill>
                <a:latin typeface="Consolas" panose="020B0609020204030204" pitchFamily="49" charset="0"/>
              </a:rPr>
              <a:t>scanf</a:t>
            </a:r>
            <a:r>
              <a:rPr lang="en-US" altLang="en-US" sz="2500" dirty="0" smtClean="0">
                <a:solidFill>
                  <a:srgbClr val="000000"/>
                </a:solidFill>
                <a:latin typeface="Cambria" panose="02040503050406030204" pitchFamily="18" charset="0"/>
              </a:rPr>
              <a:t> can be implemented using the functions discussed in this chapter.</a:t>
            </a:r>
          </a:p>
        </p:txBody>
      </p:sp>
      <p:sp>
        <p:nvSpPr>
          <p:cNvPr id="133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6160982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6965295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8.5  </a:t>
            </a:r>
            <a:r>
              <a:rPr lang="en-US" dirty="0" smtClean="0">
                <a:solidFill>
                  <a:srgbClr val="3380E6"/>
                </a:solidFill>
                <a:latin typeface="Calibri" panose="020F0502020204030204" pitchFamily="34" charset="0"/>
              </a:rPr>
              <a:t>Standard </a:t>
            </a:r>
            <a:r>
              <a:rPr lang="en-US" dirty="0" err="1" smtClean="0">
                <a:solidFill>
                  <a:srgbClr val="3380E6"/>
                </a:solidFill>
                <a:latin typeface="Calibri" panose="020F0502020204030204" pitchFamily="34" charset="0"/>
              </a:rPr>
              <a:t>Input/Output</a:t>
            </a:r>
            <a:r>
              <a:rPr lang="en-US" dirty="0" smtClean="0">
                <a:solidFill>
                  <a:srgbClr val="3380E6"/>
                </a:solidFill>
                <a:latin typeface="Calibri" panose="020F0502020204030204" pitchFamily="34" charset="0"/>
              </a:rPr>
              <a:t> Library Functions</a:t>
            </a:r>
          </a:p>
        </p:txBody>
      </p:sp>
      <p:sp>
        <p:nvSpPr>
          <p:cNvPr id="6451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This section presents several functions from the standard input/output library (</a:t>
            </a:r>
            <a:r>
              <a:rPr lang="en-US" altLang="en-US" dirty="0" smtClean="0">
                <a:solidFill>
                  <a:srgbClr val="0000FF"/>
                </a:solidFill>
                <a:latin typeface="Consolas" panose="020B0609020204030204" pitchFamily="49" charset="0"/>
              </a:rPr>
              <a:t>&lt;</a:t>
            </a:r>
            <a:r>
              <a:rPr lang="en-US" altLang="en-US" dirty="0" err="1" smtClean="0">
                <a:solidFill>
                  <a:srgbClr val="0000FF"/>
                </a:solidFill>
                <a:latin typeface="Consolas" panose="020B0609020204030204" pitchFamily="49" charset="0"/>
              </a:rPr>
              <a:t>stdio.h</a:t>
            </a:r>
            <a:r>
              <a:rPr lang="en-US" altLang="en-US" dirty="0" smtClean="0">
                <a:solidFill>
                  <a:srgbClr val="0000FF"/>
                </a:solidFill>
                <a:latin typeface="Consolas" panose="020B0609020204030204" pitchFamily="49" charset="0"/>
              </a:rPr>
              <a:t>&gt;</a:t>
            </a:r>
            <a:r>
              <a:rPr lang="en-US" altLang="en-US" dirty="0" smtClean="0">
                <a:solidFill>
                  <a:srgbClr val="000000"/>
                </a:solidFill>
                <a:latin typeface="Cambria" panose="02040503050406030204" pitchFamily="18" charset="0"/>
              </a:rPr>
              <a:t>) specifically for manipulating character and string data. </a:t>
            </a:r>
          </a:p>
          <a:p>
            <a:pPr eaLnBrk="1" hangingPunct="1"/>
            <a:r>
              <a:rPr lang="en-US" altLang="en-US" dirty="0" smtClean="0">
                <a:solidFill>
                  <a:srgbClr val="000000"/>
                </a:solidFill>
                <a:latin typeface="Cambria" panose="02040503050406030204" pitchFamily="18" charset="0"/>
              </a:rPr>
              <a:t>Figure 8.12 summarizes the character and string input/output functions of the standard input/output library. </a:t>
            </a:r>
          </a:p>
        </p:txBody>
      </p:sp>
      <p:sp>
        <p:nvSpPr>
          <p:cNvPr id="645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40192902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41871896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8203269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8.5.1  </a:t>
            </a:r>
            <a:r>
              <a:rPr lang="en-US" dirty="0">
                <a:solidFill>
                  <a:srgbClr val="3380E6"/>
                </a:solidFill>
                <a:latin typeface="Calibri" panose="020F0502020204030204" pitchFamily="34" charset="0"/>
              </a:rPr>
              <a:t>Functions </a:t>
            </a:r>
            <a:r>
              <a:rPr lang="en-US" dirty="0" err="1">
                <a:solidFill>
                  <a:srgbClr val="3380E6"/>
                </a:solidFill>
                <a:latin typeface="Consolas" panose="020B0609020204030204" pitchFamily="49" charset="0"/>
              </a:rPr>
              <a:t>fgets</a:t>
            </a:r>
            <a:r>
              <a:rPr lang="en-US" dirty="0">
                <a:solidFill>
                  <a:srgbClr val="3380E6"/>
                </a:solidFill>
                <a:latin typeface="Calibri" panose="020F0502020204030204" pitchFamily="34" charset="0"/>
              </a:rPr>
              <a:t> and </a:t>
            </a:r>
            <a:r>
              <a:rPr lang="en-US" dirty="0" err="1">
                <a:solidFill>
                  <a:srgbClr val="3380E6"/>
                </a:solidFill>
                <a:latin typeface="Consolas" panose="020B0609020204030204" pitchFamily="49" charset="0"/>
              </a:rPr>
              <a:t>putchar</a:t>
            </a:r>
            <a:endParaRPr lang="en-US" dirty="0" smtClean="0">
              <a:solidFill>
                <a:srgbClr val="3380E6"/>
              </a:solidFill>
              <a:latin typeface="Consolas" panose="020B0609020204030204" pitchFamily="49" charset="0"/>
            </a:endParaRPr>
          </a:p>
        </p:txBody>
      </p:sp>
      <p:sp>
        <p:nvSpPr>
          <p:cNvPr id="67587" name="Text Placeholder 2"/>
          <p:cNvSpPr>
            <a:spLocks noGrp="1"/>
          </p:cNvSpPr>
          <p:nvPr>
            <p:ph type="body" idx="1"/>
          </p:nvPr>
        </p:nvSpPr>
        <p:spPr/>
        <p:txBody>
          <a:bodyPr>
            <a:normAutofit fontScale="85000" lnSpcReduction="20000"/>
          </a:bodyPr>
          <a:lstStyle/>
          <a:p>
            <a:pPr eaLnBrk="1" hangingPunct="1"/>
            <a:r>
              <a:rPr lang="en-US" altLang="en-US" dirty="0" smtClean="0">
                <a:solidFill>
                  <a:srgbClr val="000000"/>
                </a:solidFill>
                <a:latin typeface="Cambria" panose="02040503050406030204" pitchFamily="18" charset="0"/>
              </a:rPr>
              <a:t>Figure 8.10 uses functions </a:t>
            </a:r>
            <a:r>
              <a:rPr lang="en-US" altLang="en-US" dirty="0" err="1" smtClean="0">
                <a:solidFill>
                  <a:srgbClr val="0000FF"/>
                </a:solidFill>
                <a:latin typeface="Consolas" panose="020B0609020204030204" pitchFamily="49" charset="0"/>
              </a:rPr>
              <a:t>fgets</a:t>
            </a:r>
            <a:r>
              <a:rPr lang="en-US" altLang="en-US" dirty="0" smtClean="0">
                <a:solidFill>
                  <a:srgbClr val="000000"/>
                </a:solidFill>
                <a:latin typeface="Cambria" panose="02040503050406030204" pitchFamily="18" charset="0"/>
              </a:rPr>
              <a:t> and</a:t>
            </a:r>
            <a:r>
              <a:rPr lang="en-US" altLang="en-US" dirty="0" smtClean="0">
                <a:solidFill>
                  <a:srgbClr val="0000FF"/>
                </a:solidFill>
                <a:latin typeface="Cambria" panose="02040503050406030204" pitchFamily="18" charset="0"/>
              </a:rPr>
              <a:t> </a:t>
            </a:r>
            <a:r>
              <a:rPr lang="en-US" altLang="en-US" dirty="0" err="1" smtClean="0">
                <a:solidFill>
                  <a:srgbClr val="0000FF"/>
                </a:solidFill>
                <a:latin typeface="Consolas" panose="020B0609020204030204" pitchFamily="49" charset="0"/>
              </a:rPr>
              <a:t>putchar</a:t>
            </a:r>
            <a:r>
              <a:rPr lang="en-US" altLang="en-US" dirty="0" smtClean="0">
                <a:solidFill>
                  <a:srgbClr val="000000"/>
                </a:solidFill>
                <a:latin typeface="Cambria" panose="02040503050406030204" pitchFamily="18" charset="0"/>
              </a:rPr>
              <a:t> to read a line of text from the standard input (keyboard) and recursively output the characters of the line in reverse order.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fgets</a:t>
            </a:r>
            <a:r>
              <a:rPr lang="en-US" altLang="en-US" dirty="0" smtClean="0">
                <a:solidFill>
                  <a:srgbClr val="000000"/>
                </a:solidFill>
                <a:latin typeface="Cambria" panose="02040503050406030204" pitchFamily="18" charset="0"/>
              </a:rPr>
              <a:t> reads characters from the </a:t>
            </a:r>
            <a:r>
              <a:rPr lang="en-US" altLang="en-US" i="1" dirty="0" smtClean="0">
                <a:solidFill>
                  <a:srgbClr val="000000"/>
                </a:solidFill>
                <a:latin typeface="Cambria" panose="02040503050406030204" pitchFamily="18" charset="0"/>
              </a:rPr>
              <a:t>standard input </a:t>
            </a:r>
            <a:r>
              <a:rPr lang="en-US" altLang="en-US" dirty="0" smtClean="0">
                <a:solidFill>
                  <a:srgbClr val="000000"/>
                </a:solidFill>
                <a:latin typeface="Cambria" panose="02040503050406030204" pitchFamily="18" charset="0"/>
              </a:rPr>
              <a:t>into its first argument—an array of </a:t>
            </a:r>
            <a:r>
              <a:rPr lang="en-US" altLang="en-US" dirty="0" smtClean="0">
                <a:solidFill>
                  <a:srgbClr val="000000"/>
                </a:solidFill>
                <a:latin typeface="Consolas" panose="020B0609020204030204" pitchFamily="49" charset="0"/>
              </a:rPr>
              <a:t>char</a:t>
            </a:r>
            <a:r>
              <a:rPr lang="en-US" altLang="en-US" dirty="0" smtClean="0">
                <a:solidFill>
                  <a:srgbClr val="000000"/>
                </a:solidFill>
                <a:latin typeface="Cambria" panose="02040503050406030204" pitchFamily="18" charset="0"/>
              </a:rPr>
              <a:t>s—until a </a:t>
            </a:r>
            <a:r>
              <a:rPr lang="en-US" altLang="en-US" i="1" dirty="0" smtClean="0">
                <a:solidFill>
                  <a:srgbClr val="000000"/>
                </a:solidFill>
                <a:latin typeface="Cambria" panose="02040503050406030204" pitchFamily="18" charset="0"/>
              </a:rPr>
              <a:t>newline</a:t>
            </a:r>
            <a:r>
              <a:rPr lang="en-US" altLang="en-US" dirty="0" smtClean="0">
                <a:solidFill>
                  <a:srgbClr val="000000"/>
                </a:solidFill>
                <a:latin typeface="Cambria" panose="02040503050406030204" pitchFamily="18" charset="0"/>
              </a:rPr>
              <a:t> or the </a:t>
            </a:r>
            <a:r>
              <a:rPr lang="en-US" altLang="en-US" i="1" dirty="0" smtClean="0">
                <a:solidFill>
                  <a:srgbClr val="000000"/>
                </a:solidFill>
                <a:latin typeface="Cambria" panose="02040503050406030204" pitchFamily="18" charset="0"/>
              </a:rPr>
              <a:t>end-of-file</a:t>
            </a:r>
            <a:r>
              <a:rPr lang="en-US" altLang="en-US" dirty="0" smtClean="0">
                <a:solidFill>
                  <a:srgbClr val="000000"/>
                </a:solidFill>
                <a:latin typeface="Cambria" panose="02040503050406030204" pitchFamily="18" charset="0"/>
              </a:rPr>
              <a:t> indicator is encountered, or until the maximum number of characters is read. </a:t>
            </a:r>
          </a:p>
          <a:p>
            <a:pPr eaLnBrk="1" hangingPunct="1"/>
            <a:r>
              <a:rPr lang="en-US" altLang="en-US" dirty="0" smtClean="0">
                <a:solidFill>
                  <a:srgbClr val="000000"/>
                </a:solidFill>
                <a:latin typeface="Cambria" panose="02040503050406030204" pitchFamily="18" charset="0"/>
              </a:rPr>
              <a:t>The maximum number of characters is one fewer than the value specified in </a:t>
            </a:r>
            <a:r>
              <a:rPr lang="en-US" altLang="en-US" dirty="0" err="1" smtClean="0">
                <a:solidFill>
                  <a:srgbClr val="000000"/>
                </a:solidFill>
                <a:latin typeface="Consolas" panose="020B0609020204030204" pitchFamily="49" charset="0"/>
              </a:rPr>
              <a:t>fgets</a:t>
            </a:r>
            <a:r>
              <a:rPr lang="en-US" altLang="en-US" dirty="0" err="1" smtClean="0">
                <a:solidFill>
                  <a:srgbClr val="000000"/>
                </a:solidFill>
                <a:latin typeface="Cambria" panose="02040503050406030204" pitchFamily="18" charset="0"/>
              </a:rPr>
              <a:t>’s</a:t>
            </a:r>
            <a:r>
              <a:rPr lang="en-US" altLang="en-US" dirty="0" smtClean="0">
                <a:solidFill>
                  <a:srgbClr val="000000"/>
                </a:solidFill>
                <a:latin typeface="Cambria" panose="02040503050406030204" pitchFamily="18" charset="0"/>
              </a:rPr>
              <a:t> second argument. </a:t>
            </a:r>
          </a:p>
        </p:txBody>
      </p:sp>
      <p:sp>
        <p:nvSpPr>
          <p:cNvPr id="675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5826785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900" dirty="0">
                <a:solidFill>
                  <a:srgbClr val="24B5A1"/>
                </a:solidFill>
                <a:latin typeface="Calibri" panose="020F0502020204030204" pitchFamily="34" charset="0"/>
              </a:rPr>
              <a:t>8.5.1  </a:t>
            </a:r>
            <a:r>
              <a:rPr lang="en-US" sz="2900" dirty="0">
                <a:solidFill>
                  <a:srgbClr val="3380E6"/>
                </a:solidFill>
                <a:latin typeface="Calibri" panose="020F0502020204030204" pitchFamily="34" charset="0"/>
              </a:rPr>
              <a:t>Functions </a:t>
            </a:r>
            <a:r>
              <a:rPr lang="en-US" sz="2900" dirty="0" err="1">
                <a:solidFill>
                  <a:srgbClr val="3380E6"/>
                </a:solidFill>
                <a:latin typeface="Consolas" panose="020B0609020204030204" pitchFamily="49" charset="0"/>
              </a:rPr>
              <a:t>fgets</a:t>
            </a:r>
            <a:r>
              <a:rPr lang="en-US" sz="2900" dirty="0">
                <a:solidFill>
                  <a:srgbClr val="3380E6"/>
                </a:solidFill>
                <a:latin typeface="Calibri" panose="020F0502020204030204" pitchFamily="34" charset="0"/>
              </a:rPr>
              <a:t> and </a:t>
            </a:r>
            <a:r>
              <a:rPr lang="en-US" sz="2900" dirty="0" err="1" smtClean="0">
                <a:solidFill>
                  <a:srgbClr val="3380E6"/>
                </a:solidFill>
                <a:latin typeface="Consolas" panose="020B0609020204030204" pitchFamily="49" charset="0"/>
              </a:rPr>
              <a:t>putchar</a:t>
            </a:r>
            <a:r>
              <a:rPr lang="en-US" sz="2900" dirty="0" smtClean="0">
                <a:solidFill>
                  <a:srgbClr val="3380E6"/>
                </a:solidFill>
                <a:latin typeface="Consolas" panose="020B0609020204030204" pitchFamily="49" charset="0"/>
              </a:rPr>
              <a:t> </a:t>
            </a:r>
            <a:r>
              <a:rPr lang="en-US" sz="2900" dirty="0" smtClean="0">
                <a:solidFill>
                  <a:srgbClr val="3380E6"/>
                </a:solidFill>
                <a:latin typeface="Calibri" panose="020F0502020204030204" pitchFamily="34" charset="0"/>
              </a:rPr>
              <a:t>(Cont.)</a:t>
            </a:r>
          </a:p>
        </p:txBody>
      </p:sp>
      <p:sp>
        <p:nvSpPr>
          <p:cNvPr id="68611"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 third argument specifies the </a:t>
            </a:r>
            <a:r>
              <a:rPr lang="en-US" altLang="en-US" i="1" dirty="0" smtClean="0">
                <a:solidFill>
                  <a:srgbClr val="000000"/>
                </a:solidFill>
                <a:latin typeface="Cambria" panose="02040503050406030204" pitchFamily="18" charset="0"/>
              </a:rPr>
              <a:t>stream</a:t>
            </a:r>
            <a:r>
              <a:rPr lang="en-US" altLang="en-US" dirty="0" smtClean="0">
                <a:solidFill>
                  <a:srgbClr val="000000"/>
                </a:solidFill>
                <a:latin typeface="Cambria" panose="02040503050406030204" pitchFamily="18" charset="0"/>
              </a:rPr>
              <a:t> from which to read characters—in this case, we use the </a:t>
            </a:r>
            <a:r>
              <a:rPr lang="en-US" altLang="en-US" i="1" dirty="0" smtClean="0">
                <a:solidFill>
                  <a:srgbClr val="000000"/>
                </a:solidFill>
                <a:latin typeface="Cambria" panose="02040503050406030204" pitchFamily="18" charset="0"/>
              </a:rPr>
              <a:t>standard input stream</a:t>
            </a:r>
            <a:r>
              <a:rPr lang="en-US" altLang="en-US" dirty="0" smtClean="0">
                <a:solidFill>
                  <a:srgbClr val="000000"/>
                </a:solidFill>
                <a:latin typeface="Cambria" panose="02040503050406030204" pitchFamily="18" charset="0"/>
              </a:rPr>
              <a:t> (</a:t>
            </a:r>
            <a:r>
              <a:rPr lang="en-US" altLang="en-US" dirty="0" err="1" smtClean="0">
                <a:solidFill>
                  <a:srgbClr val="000000"/>
                </a:solidFill>
                <a:latin typeface="Consolas" panose="020B0609020204030204" pitchFamily="49" charset="0"/>
              </a:rPr>
              <a:t>stdin</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A null character (</a:t>
            </a:r>
            <a:r>
              <a:rPr lang="en-US" altLang="en-US"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 is appended to the array when reading terminates.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putchar</a:t>
            </a:r>
            <a:r>
              <a:rPr lang="en-US" altLang="en-US" dirty="0" smtClean="0">
                <a:solidFill>
                  <a:srgbClr val="000000"/>
                </a:solidFill>
                <a:latin typeface="Cambria" panose="02040503050406030204" pitchFamily="18" charset="0"/>
              </a:rPr>
              <a:t> prints its character argument. </a:t>
            </a:r>
          </a:p>
          <a:p>
            <a:pPr eaLnBrk="1" hangingPunct="1"/>
            <a:r>
              <a:rPr lang="en-US" altLang="en-US" dirty="0" smtClean="0">
                <a:solidFill>
                  <a:srgbClr val="000000"/>
                </a:solidFill>
                <a:latin typeface="Cambria" panose="02040503050406030204" pitchFamily="18" charset="0"/>
              </a:rPr>
              <a:t>The program calls </a:t>
            </a:r>
            <a:r>
              <a:rPr lang="en-US" altLang="en-US" i="1" dirty="0" smtClean="0">
                <a:solidFill>
                  <a:srgbClr val="000000"/>
                </a:solidFill>
                <a:latin typeface="Cambria" panose="02040503050406030204" pitchFamily="18" charset="0"/>
              </a:rPr>
              <a:t>recursive</a:t>
            </a:r>
            <a:r>
              <a:rPr lang="en-US" altLang="en-US" dirty="0" smtClean="0">
                <a:solidFill>
                  <a:srgbClr val="000000"/>
                </a:solidFill>
                <a:latin typeface="Cambria" panose="02040503050406030204" pitchFamily="18" charset="0"/>
              </a:rPr>
              <a:t> function </a:t>
            </a:r>
            <a:r>
              <a:rPr lang="en-US" altLang="en-US" dirty="0" smtClean="0">
                <a:solidFill>
                  <a:srgbClr val="000000"/>
                </a:solidFill>
                <a:latin typeface="Consolas" panose="020B0609020204030204" pitchFamily="49" charset="0"/>
              </a:rPr>
              <a:t>reverse</a:t>
            </a:r>
            <a:r>
              <a:rPr lang="en-US" altLang="en-US" dirty="0" smtClean="0">
                <a:solidFill>
                  <a:srgbClr val="000000"/>
                </a:solidFill>
                <a:latin typeface="Cambria" panose="02040503050406030204" pitchFamily="18" charset="0"/>
              </a:rPr>
              <a:t> to print the line of text backward. </a:t>
            </a:r>
          </a:p>
          <a:p>
            <a:pPr eaLnBrk="1" hangingPunct="1"/>
            <a:r>
              <a:rPr lang="en-US" altLang="en-US" dirty="0" smtClean="0">
                <a:solidFill>
                  <a:srgbClr val="000000"/>
                </a:solidFill>
                <a:latin typeface="Cambria" panose="02040503050406030204" pitchFamily="18" charset="0"/>
              </a:rPr>
              <a:t>If the first character of the array received by </a:t>
            </a:r>
            <a:r>
              <a:rPr lang="en-US" altLang="en-US" dirty="0" smtClean="0">
                <a:solidFill>
                  <a:srgbClr val="000000"/>
                </a:solidFill>
                <a:latin typeface="Consolas" panose="020B0609020204030204" pitchFamily="49" charset="0"/>
              </a:rPr>
              <a:t>reverse</a:t>
            </a:r>
            <a:r>
              <a:rPr lang="en-US" altLang="en-US" dirty="0" smtClean="0">
                <a:solidFill>
                  <a:srgbClr val="000000"/>
                </a:solidFill>
                <a:latin typeface="Cambria" panose="02040503050406030204" pitchFamily="18" charset="0"/>
              </a:rPr>
              <a:t> is the null character </a:t>
            </a:r>
            <a:r>
              <a:rPr lang="en-US" altLang="en-US"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reverse</a:t>
            </a:r>
            <a:r>
              <a:rPr lang="en-US" altLang="en-US" dirty="0" smtClean="0">
                <a:solidFill>
                  <a:srgbClr val="000000"/>
                </a:solidFill>
                <a:latin typeface="Cambria" panose="02040503050406030204" pitchFamily="18" charset="0"/>
              </a:rPr>
              <a:t> returns. </a:t>
            </a:r>
          </a:p>
        </p:txBody>
      </p:sp>
      <p:sp>
        <p:nvSpPr>
          <p:cNvPr id="686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6653408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900" dirty="0">
                <a:solidFill>
                  <a:srgbClr val="24B5A1"/>
                </a:solidFill>
                <a:latin typeface="Calibri" panose="020F0502020204030204" pitchFamily="34" charset="0"/>
              </a:rPr>
              <a:t>8.5.1  </a:t>
            </a:r>
            <a:r>
              <a:rPr lang="en-US" sz="2900" dirty="0">
                <a:solidFill>
                  <a:srgbClr val="3380E6"/>
                </a:solidFill>
                <a:latin typeface="Calibri" panose="020F0502020204030204" pitchFamily="34" charset="0"/>
              </a:rPr>
              <a:t>Functions </a:t>
            </a:r>
            <a:r>
              <a:rPr lang="en-US" sz="2900" dirty="0" err="1">
                <a:solidFill>
                  <a:srgbClr val="3380E6"/>
                </a:solidFill>
                <a:latin typeface="Consolas" panose="020B0609020204030204" pitchFamily="49" charset="0"/>
              </a:rPr>
              <a:t>fgets</a:t>
            </a:r>
            <a:r>
              <a:rPr lang="en-US" sz="2900" dirty="0">
                <a:solidFill>
                  <a:srgbClr val="3380E6"/>
                </a:solidFill>
                <a:latin typeface="Calibri" panose="020F0502020204030204" pitchFamily="34" charset="0"/>
              </a:rPr>
              <a:t> and </a:t>
            </a:r>
            <a:r>
              <a:rPr lang="en-US" sz="2900" dirty="0" err="1" smtClean="0">
                <a:solidFill>
                  <a:srgbClr val="3380E6"/>
                </a:solidFill>
                <a:latin typeface="Consolas" panose="020B0609020204030204" pitchFamily="49" charset="0"/>
              </a:rPr>
              <a:t>putchar</a:t>
            </a:r>
            <a:r>
              <a:rPr lang="en-US" sz="2900" dirty="0" smtClean="0">
                <a:solidFill>
                  <a:srgbClr val="3380E6"/>
                </a:solidFill>
                <a:latin typeface="Consolas" panose="020B0609020204030204" pitchFamily="49" charset="0"/>
              </a:rPr>
              <a:t> </a:t>
            </a:r>
            <a:r>
              <a:rPr lang="en-US" sz="2900" dirty="0" smtClean="0">
                <a:solidFill>
                  <a:srgbClr val="3380E6"/>
                </a:solidFill>
                <a:latin typeface="Calibri" panose="020F0502020204030204" pitchFamily="34" charset="0"/>
              </a:rPr>
              <a:t>(Cont.)</a:t>
            </a:r>
          </a:p>
        </p:txBody>
      </p:sp>
      <p:sp>
        <p:nvSpPr>
          <p:cNvPr id="69635"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Otherwise, </a:t>
            </a:r>
            <a:r>
              <a:rPr lang="en-US" altLang="en-US" dirty="0" smtClean="0">
                <a:solidFill>
                  <a:srgbClr val="000000"/>
                </a:solidFill>
                <a:latin typeface="Consolas" panose="020B0609020204030204" pitchFamily="49" charset="0"/>
              </a:rPr>
              <a:t>reverse</a:t>
            </a:r>
            <a:r>
              <a:rPr lang="en-US" altLang="en-US" dirty="0" smtClean="0">
                <a:solidFill>
                  <a:srgbClr val="000000"/>
                </a:solidFill>
                <a:latin typeface="Cambria" panose="02040503050406030204" pitchFamily="18" charset="0"/>
              </a:rPr>
              <a:t> is called again with the address of the subarray beginning at element </a:t>
            </a:r>
            <a:r>
              <a:rPr lang="en-US" altLang="en-US" dirty="0" err="1" smtClean="0">
                <a:solidFill>
                  <a:srgbClr val="000000"/>
                </a:solidFill>
                <a:latin typeface="Consolas" panose="020B0609020204030204" pitchFamily="49" charset="0"/>
              </a:rPr>
              <a:t>sPtr</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and character </a:t>
            </a:r>
            <a:r>
              <a:rPr lang="en-US" altLang="en-US" dirty="0" err="1" smtClean="0">
                <a:solidFill>
                  <a:srgbClr val="000000"/>
                </a:solidFill>
                <a:latin typeface="Consolas" panose="020B0609020204030204" pitchFamily="49" charset="0"/>
              </a:rPr>
              <a:t>sPtr</a:t>
            </a:r>
            <a:r>
              <a:rPr lang="en-US" altLang="en-US"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 is output with </a:t>
            </a:r>
            <a:r>
              <a:rPr lang="en-US" altLang="en-US" dirty="0" err="1" smtClean="0">
                <a:solidFill>
                  <a:srgbClr val="000000"/>
                </a:solidFill>
                <a:latin typeface="Consolas" panose="020B0609020204030204" pitchFamily="49" charset="0"/>
              </a:rPr>
              <a:t>putchar</a:t>
            </a:r>
            <a:r>
              <a:rPr lang="en-US" altLang="en-US" dirty="0" smtClean="0">
                <a:solidFill>
                  <a:srgbClr val="000000"/>
                </a:solidFill>
                <a:latin typeface="Cambria" panose="02040503050406030204" pitchFamily="18" charset="0"/>
              </a:rPr>
              <a:t> when the recursive call is completed. </a:t>
            </a:r>
          </a:p>
          <a:p>
            <a:pPr eaLnBrk="1" hangingPunct="1"/>
            <a:r>
              <a:rPr lang="en-US" altLang="en-US" dirty="0" smtClean="0">
                <a:solidFill>
                  <a:srgbClr val="000000"/>
                </a:solidFill>
                <a:latin typeface="Cambria" panose="02040503050406030204" pitchFamily="18" charset="0"/>
              </a:rPr>
              <a:t>The order of the two statements in the </a:t>
            </a:r>
            <a:r>
              <a:rPr lang="en-US" altLang="en-US" dirty="0" smtClean="0">
                <a:solidFill>
                  <a:srgbClr val="000000"/>
                </a:solidFill>
                <a:latin typeface="Consolas" panose="020B0609020204030204" pitchFamily="49" charset="0"/>
              </a:rPr>
              <a:t>else</a:t>
            </a:r>
            <a:r>
              <a:rPr lang="en-US" altLang="en-US" dirty="0" smtClean="0">
                <a:solidFill>
                  <a:srgbClr val="000000"/>
                </a:solidFill>
                <a:latin typeface="Cambria" panose="02040503050406030204" pitchFamily="18" charset="0"/>
              </a:rPr>
              <a:t> portion of the </a:t>
            </a:r>
            <a:r>
              <a:rPr lang="en-US" altLang="en-US" dirty="0" smtClean="0">
                <a:solidFill>
                  <a:srgbClr val="000000"/>
                </a:solidFill>
                <a:latin typeface="Consolas" panose="020B0609020204030204" pitchFamily="49" charset="0"/>
              </a:rPr>
              <a:t>if</a:t>
            </a:r>
            <a:r>
              <a:rPr lang="en-US" altLang="en-US" dirty="0" smtClean="0">
                <a:solidFill>
                  <a:srgbClr val="000000"/>
                </a:solidFill>
                <a:latin typeface="Cambria" panose="02040503050406030204" pitchFamily="18" charset="0"/>
              </a:rPr>
              <a:t> statement causes </a:t>
            </a:r>
            <a:r>
              <a:rPr lang="en-US" altLang="en-US" dirty="0" smtClean="0">
                <a:solidFill>
                  <a:srgbClr val="000000"/>
                </a:solidFill>
                <a:latin typeface="Consolas" panose="020B0609020204030204" pitchFamily="49" charset="0"/>
              </a:rPr>
              <a:t>reverse</a:t>
            </a:r>
            <a:r>
              <a:rPr lang="en-US" altLang="en-US" dirty="0" smtClean="0">
                <a:solidFill>
                  <a:srgbClr val="000000"/>
                </a:solidFill>
                <a:latin typeface="Cambria" panose="02040503050406030204" pitchFamily="18" charset="0"/>
              </a:rPr>
              <a:t> to walk to the terminating null character of the string before a character is printed. </a:t>
            </a:r>
          </a:p>
          <a:p>
            <a:pPr eaLnBrk="1" hangingPunct="1"/>
            <a:r>
              <a:rPr lang="en-US" altLang="en-US" dirty="0" smtClean="0">
                <a:solidFill>
                  <a:srgbClr val="000000"/>
                </a:solidFill>
                <a:latin typeface="Cambria" panose="02040503050406030204" pitchFamily="18" charset="0"/>
              </a:rPr>
              <a:t>As the recursive calls are completed, the characters are output in reverse order.</a:t>
            </a: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207599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735003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5460894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8.5.2  </a:t>
            </a:r>
            <a:r>
              <a:rPr lang="en-US" dirty="0">
                <a:solidFill>
                  <a:srgbClr val="3380E6"/>
                </a:solidFill>
                <a:latin typeface="Calibri" panose="020F0502020204030204" pitchFamily="34" charset="0"/>
              </a:rPr>
              <a:t>Function </a:t>
            </a:r>
            <a:r>
              <a:rPr lang="en-US" dirty="0" err="1">
                <a:solidFill>
                  <a:srgbClr val="3380E6"/>
                </a:solidFill>
                <a:latin typeface="Calibri" panose="020F0502020204030204" pitchFamily="34" charset="0"/>
              </a:rPr>
              <a:t>getchar</a:t>
            </a:r>
            <a:endParaRPr lang="en-US" dirty="0" smtClean="0">
              <a:solidFill>
                <a:srgbClr val="3380E6"/>
              </a:solidFill>
              <a:latin typeface="Calibri" panose="020F0502020204030204" pitchFamily="34" charset="0"/>
            </a:endParaRPr>
          </a:p>
        </p:txBody>
      </p:sp>
      <p:sp>
        <p:nvSpPr>
          <p:cNvPr id="73731" name="Text Placeholder 2"/>
          <p:cNvSpPr>
            <a:spLocks noGrp="1"/>
          </p:cNvSpPr>
          <p:nvPr>
            <p:ph type="body" idx="1"/>
          </p:nvPr>
        </p:nvSpPr>
        <p:spPr/>
        <p:txBody>
          <a:bodyPr>
            <a:normAutofit lnSpcReduction="10000"/>
          </a:bodyPr>
          <a:lstStyle/>
          <a:p>
            <a:pPr eaLnBrk="1" hangingPunct="1">
              <a:lnSpc>
                <a:spcPct val="90000"/>
              </a:lnSpc>
            </a:pPr>
            <a:r>
              <a:rPr lang="en-US" altLang="en-US" sz="2300" dirty="0" smtClean="0">
                <a:solidFill>
                  <a:srgbClr val="000000"/>
                </a:solidFill>
                <a:latin typeface="Cambria" panose="02040503050406030204" pitchFamily="18" charset="0"/>
              </a:rPr>
              <a:t>Figure 8.11 uses functions </a:t>
            </a:r>
            <a:r>
              <a:rPr lang="en-US" altLang="en-US" sz="2300" dirty="0" err="1" smtClean="0">
                <a:solidFill>
                  <a:srgbClr val="0000FF"/>
                </a:solidFill>
                <a:latin typeface="Consolas" panose="020B0609020204030204" pitchFamily="49" charset="0"/>
              </a:rPr>
              <a:t>getchar</a:t>
            </a:r>
            <a:r>
              <a:rPr lang="en-US" altLang="en-US" sz="2300" dirty="0" smtClean="0">
                <a:solidFill>
                  <a:srgbClr val="000000"/>
                </a:solidFill>
                <a:latin typeface="Cambria" panose="02040503050406030204" pitchFamily="18" charset="0"/>
              </a:rPr>
              <a:t> and </a:t>
            </a:r>
            <a:r>
              <a:rPr lang="en-US" altLang="en-US" sz="2300" dirty="0" smtClean="0">
                <a:solidFill>
                  <a:srgbClr val="0000FF"/>
                </a:solidFill>
                <a:latin typeface="Consolas" panose="020B0609020204030204" pitchFamily="49" charset="0"/>
              </a:rPr>
              <a:t>puts</a:t>
            </a:r>
            <a:r>
              <a:rPr lang="en-US" altLang="en-US" sz="2300" dirty="0" smtClean="0">
                <a:solidFill>
                  <a:srgbClr val="000000"/>
                </a:solidFill>
                <a:latin typeface="Cambria" panose="02040503050406030204" pitchFamily="18" charset="0"/>
              </a:rPr>
              <a:t> to read characters from the standard input into character array </a:t>
            </a:r>
            <a:r>
              <a:rPr lang="en-US" altLang="en-US" sz="2300" dirty="0" smtClean="0">
                <a:solidFill>
                  <a:srgbClr val="000000"/>
                </a:solidFill>
                <a:latin typeface="Consolas" panose="020B0609020204030204" pitchFamily="49" charset="0"/>
              </a:rPr>
              <a:t>sentence</a:t>
            </a:r>
            <a:r>
              <a:rPr lang="en-US" altLang="en-US" sz="2300" dirty="0" smtClean="0">
                <a:solidFill>
                  <a:srgbClr val="000000"/>
                </a:solidFill>
                <a:latin typeface="Cambria" panose="02040503050406030204" pitchFamily="18" charset="0"/>
              </a:rPr>
              <a:t> and display the characters as a string. </a:t>
            </a:r>
          </a:p>
          <a:p>
            <a:pPr eaLnBrk="1" hangingPunct="1">
              <a:lnSpc>
                <a:spcPct val="90000"/>
              </a:lnSpc>
            </a:pPr>
            <a:r>
              <a:rPr lang="en-US" altLang="en-US" sz="2300" dirty="0" smtClean="0">
                <a:solidFill>
                  <a:srgbClr val="000000"/>
                </a:solidFill>
                <a:latin typeface="Cambria" panose="02040503050406030204" pitchFamily="18" charset="0"/>
              </a:rPr>
              <a:t>Function </a:t>
            </a:r>
            <a:r>
              <a:rPr lang="en-US" altLang="en-US" sz="2300" dirty="0" err="1" smtClean="0">
                <a:solidFill>
                  <a:srgbClr val="000000"/>
                </a:solidFill>
                <a:latin typeface="Consolas" panose="020B0609020204030204" pitchFamily="49" charset="0"/>
              </a:rPr>
              <a:t>getchar</a:t>
            </a:r>
            <a:r>
              <a:rPr lang="en-US" altLang="en-US" sz="2300" dirty="0" smtClean="0">
                <a:solidFill>
                  <a:srgbClr val="000000"/>
                </a:solidFill>
                <a:latin typeface="Cambria" panose="02040503050406030204" pitchFamily="18" charset="0"/>
              </a:rPr>
              <a:t> reads a character from the </a:t>
            </a:r>
            <a:r>
              <a:rPr lang="en-US" altLang="en-US" sz="2300" i="1" dirty="0" smtClean="0">
                <a:solidFill>
                  <a:srgbClr val="000000"/>
                </a:solidFill>
                <a:latin typeface="Cambria" panose="02040503050406030204" pitchFamily="18" charset="0"/>
              </a:rPr>
              <a:t>standard input </a:t>
            </a:r>
            <a:r>
              <a:rPr lang="en-US" altLang="en-US" sz="2300" dirty="0" smtClean="0">
                <a:solidFill>
                  <a:srgbClr val="000000"/>
                </a:solidFill>
                <a:latin typeface="Cambria" panose="02040503050406030204" pitchFamily="18" charset="0"/>
              </a:rPr>
              <a:t>and returns the character as an integer. </a:t>
            </a:r>
          </a:p>
          <a:p>
            <a:pPr eaLnBrk="1" hangingPunct="1">
              <a:lnSpc>
                <a:spcPct val="90000"/>
              </a:lnSpc>
            </a:pPr>
            <a:r>
              <a:rPr lang="en-US" altLang="en-US" sz="2300" dirty="0" smtClean="0">
                <a:solidFill>
                  <a:srgbClr val="000000"/>
                </a:solidFill>
                <a:latin typeface="Cambria" panose="02040503050406030204" pitchFamily="18" charset="0"/>
              </a:rPr>
              <a:t>Function </a:t>
            </a:r>
            <a:r>
              <a:rPr lang="en-US" altLang="en-US" sz="2300" dirty="0" smtClean="0">
                <a:solidFill>
                  <a:srgbClr val="000000"/>
                </a:solidFill>
                <a:latin typeface="Consolas" panose="020B0609020204030204" pitchFamily="49" charset="0"/>
              </a:rPr>
              <a:t>puts</a:t>
            </a:r>
            <a:r>
              <a:rPr lang="en-US" altLang="en-US" sz="2300" dirty="0" smtClean="0">
                <a:solidFill>
                  <a:srgbClr val="000000"/>
                </a:solidFill>
                <a:latin typeface="Cambria" panose="02040503050406030204" pitchFamily="18" charset="0"/>
              </a:rPr>
              <a:t> takes a string as an argument and displays the string followed by a newline character. </a:t>
            </a:r>
          </a:p>
          <a:p>
            <a:pPr eaLnBrk="1" hangingPunct="1">
              <a:lnSpc>
                <a:spcPct val="90000"/>
              </a:lnSpc>
            </a:pPr>
            <a:r>
              <a:rPr lang="en-US" altLang="en-US" sz="2300" dirty="0" smtClean="0">
                <a:solidFill>
                  <a:srgbClr val="000000"/>
                </a:solidFill>
                <a:latin typeface="Cambria" panose="02040503050406030204" pitchFamily="18" charset="0"/>
              </a:rPr>
              <a:t>The program stops inputting characters when either 79 characters have been read or when </a:t>
            </a:r>
            <a:r>
              <a:rPr lang="en-US" altLang="en-US" sz="2300" dirty="0" err="1" smtClean="0">
                <a:solidFill>
                  <a:srgbClr val="000000"/>
                </a:solidFill>
                <a:latin typeface="Consolas" panose="020B0609020204030204" pitchFamily="49" charset="0"/>
              </a:rPr>
              <a:t>getchar</a:t>
            </a:r>
            <a:r>
              <a:rPr lang="en-US" altLang="en-US" sz="2300" dirty="0" smtClean="0">
                <a:solidFill>
                  <a:srgbClr val="000000"/>
                </a:solidFill>
                <a:latin typeface="Cambria" panose="02040503050406030204" pitchFamily="18" charset="0"/>
              </a:rPr>
              <a:t> reads the </a:t>
            </a:r>
            <a:r>
              <a:rPr lang="en-US" altLang="en-US" sz="2300" i="1" dirty="0" smtClean="0">
                <a:solidFill>
                  <a:srgbClr val="000000"/>
                </a:solidFill>
                <a:latin typeface="Cambria" panose="02040503050406030204" pitchFamily="18" charset="0"/>
              </a:rPr>
              <a:t>newline</a:t>
            </a:r>
            <a:r>
              <a:rPr lang="en-US" altLang="en-US" sz="2300" dirty="0" smtClean="0">
                <a:solidFill>
                  <a:srgbClr val="000000"/>
                </a:solidFill>
                <a:latin typeface="Cambria" panose="02040503050406030204" pitchFamily="18" charset="0"/>
              </a:rPr>
              <a:t> character entered by the user to end the line. </a:t>
            </a:r>
          </a:p>
          <a:p>
            <a:pPr eaLnBrk="1" hangingPunct="1">
              <a:lnSpc>
                <a:spcPct val="90000"/>
              </a:lnSpc>
            </a:pPr>
            <a:r>
              <a:rPr lang="en-US" altLang="en-US" sz="2300" dirty="0" smtClean="0">
                <a:solidFill>
                  <a:srgbClr val="000000"/>
                </a:solidFill>
                <a:latin typeface="Cambria" panose="02040503050406030204" pitchFamily="18" charset="0"/>
              </a:rPr>
              <a:t>A </a:t>
            </a:r>
            <a:r>
              <a:rPr lang="en-US" altLang="en-US" sz="2300" i="1" dirty="0" smtClean="0">
                <a:solidFill>
                  <a:srgbClr val="000000"/>
                </a:solidFill>
                <a:latin typeface="Cambria" panose="02040503050406030204" pitchFamily="18" charset="0"/>
              </a:rPr>
              <a:t>null character </a:t>
            </a:r>
            <a:r>
              <a:rPr lang="en-US" altLang="en-US" sz="2300" dirty="0" smtClean="0">
                <a:solidFill>
                  <a:srgbClr val="000000"/>
                </a:solidFill>
                <a:latin typeface="Cambria" panose="02040503050406030204" pitchFamily="18" charset="0"/>
              </a:rPr>
              <a:t>is appended to array </a:t>
            </a:r>
            <a:r>
              <a:rPr lang="en-US" altLang="en-US" sz="2300" dirty="0" smtClean="0">
                <a:solidFill>
                  <a:srgbClr val="000000"/>
                </a:solidFill>
                <a:latin typeface="Consolas" panose="020B0609020204030204" pitchFamily="49" charset="0"/>
              </a:rPr>
              <a:t>sentence</a:t>
            </a:r>
            <a:r>
              <a:rPr lang="en-US" altLang="en-US" sz="2300" dirty="0" smtClean="0">
                <a:solidFill>
                  <a:srgbClr val="000000"/>
                </a:solidFill>
                <a:latin typeface="Cambria" panose="02040503050406030204" pitchFamily="18" charset="0"/>
              </a:rPr>
              <a:t> so that the array may be treated as a string. </a:t>
            </a:r>
          </a:p>
          <a:p>
            <a:pPr eaLnBrk="1" hangingPunct="1">
              <a:lnSpc>
                <a:spcPct val="90000"/>
              </a:lnSpc>
            </a:pPr>
            <a:r>
              <a:rPr lang="en-US" altLang="en-US" sz="2300" dirty="0" smtClean="0">
                <a:solidFill>
                  <a:srgbClr val="000000"/>
                </a:solidFill>
                <a:latin typeface="Cambria" panose="02040503050406030204" pitchFamily="18" charset="0"/>
              </a:rPr>
              <a:t>Then, we use </a:t>
            </a:r>
            <a:r>
              <a:rPr lang="en-US" altLang="en-US" sz="2300" dirty="0" smtClean="0">
                <a:solidFill>
                  <a:srgbClr val="000000"/>
                </a:solidFill>
                <a:latin typeface="Consolas" panose="020B0609020204030204" pitchFamily="49" charset="0"/>
              </a:rPr>
              <a:t>puts</a:t>
            </a:r>
            <a:r>
              <a:rPr lang="en-US" altLang="en-US" sz="2300" dirty="0" smtClean="0">
                <a:solidFill>
                  <a:srgbClr val="000000"/>
                </a:solidFill>
                <a:latin typeface="Cambria" panose="02040503050406030204" pitchFamily="18" charset="0"/>
              </a:rPr>
              <a:t> to display the string contained in </a:t>
            </a:r>
            <a:r>
              <a:rPr lang="en-US" altLang="en-US" sz="2300" dirty="0" smtClean="0">
                <a:solidFill>
                  <a:srgbClr val="000000"/>
                </a:solidFill>
                <a:latin typeface="Consolas" panose="020B0609020204030204" pitchFamily="49" charset="0"/>
              </a:rPr>
              <a:t>sentence</a:t>
            </a:r>
            <a:r>
              <a:rPr lang="en-US" altLang="en-US" sz="2300" dirty="0" smtClean="0">
                <a:solidFill>
                  <a:srgbClr val="000000"/>
                </a:solidFill>
                <a:latin typeface="Cambria" panose="02040503050406030204" pitchFamily="18" charset="0"/>
              </a:rPr>
              <a:t>. </a:t>
            </a:r>
          </a:p>
        </p:txBody>
      </p:sp>
      <p:sp>
        <p:nvSpPr>
          <p:cNvPr id="737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059699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8.2  </a:t>
            </a:r>
            <a:r>
              <a:rPr lang="en-US" dirty="0" smtClean="0">
                <a:solidFill>
                  <a:srgbClr val="3380E6"/>
                </a:solidFill>
                <a:latin typeface="Calibri" panose="020F0502020204030204" pitchFamily="34" charset="0"/>
              </a:rPr>
              <a:t>Fundamentals of Strings and Characters</a:t>
            </a:r>
          </a:p>
        </p:txBody>
      </p:sp>
      <p:sp>
        <p:nvSpPr>
          <p:cNvPr id="16387"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Characters are the fundamental building blocks of source programs. </a:t>
            </a:r>
          </a:p>
          <a:p>
            <a:pPr eaLnBrk="1" hangingPunct="1">
              <a:lnSpc>
                <a:spcPct val="90000"/>
              </a:lnSpc>
            </a:pPr>
            <a:r>
              <a:rPr lang="en-US" altLang="en-US" dirty="0" smtClean="0">
                <a:solidFill>
                  <a:srgbClr val="000000"/>
                </a:solidFill>
                <a:latin typeface="Cambria" panose="02040503050406030204" pitchFamily="18" charset="0"/>
              </a:rPr>
              <a:t>Every program is composed of a sequence of characters that—when grouped together meaningfully—is interpreted by the computer as a series of instructions used to accomplish a task. </a:t>
            </a:r>
          </a:p>
          <a:p>
            <a:pPr eaLnBrk="1" hangingPunct="1">
              <a:lnSpc>
                <a:spcPct val="90000"/>
              </a:lnSpc>
            </a:pPr>
            <a:r>
              <a:rPr lang="en-US" altLang="en-US" dirty="0" smtClean="0">
                <a:solidFill>
                  <a:srgbClr val="000000"/>
                </a:solidFill>
                <a:latin typeface="Cambria" panose="02040503050406030204" pitchFamily="18" charset="0"/>
              </a:rPr>
              <a:t>A program may contain </a:t>
            </a:r>
            <a:r>
              <a:rPr lang="en-US" altLang="en-US" dirty="0" smtClean="0">
                <a:solidFill>
                  <a:srgbClr val="0000FF"/>
                </a:solidFill>
                <a:latin typeface="Cambria" panose="02040503050406030204" pitchFamily="18" charset="0"/>
              </a:rPr>
              <a:t>character constants</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A character constant is an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value represented as a character in single quotes. </a:t>
            </a:r>
          </a:p>
          <a:p>
            <a:pPr eaLnBrk="1" hangingPunct="1">
              <a:lnSpc>
                <a:spcPct val="90000"/>
              </a:lnSpc>
            </a:pPr>
            <a:r>
              <a:rPr lang="en-US" altLang="en-US" dirty="0" smtClean="0">
                <a:solidFill>
                  <a:srgbClr val="000000"/>
                </a:solidFill>
                <a:latin typeface="Cambria" panose="02040503050406030204" pitchFamily="18" charset="0"/>
              </a:rPr>
              <a:t>The value of a character constant is the integer value of the character in the machine’s </a:t>
            </a:r>
            <a:r>
              <a:rPr lang="en-US" altLang="en-US" dirty="0" smtClean="0">
                <a:solidFill>
                  <a:srgbClr val="0000FF"/>
                </a:solidFill>
                <a:latin typeface="Cambria" panose="02040503050406030204" pitchFamily="18" charset="0"/>
              </a:rPr>
              <a:t>character set</a:t>
            </a:r>
            <a:r>
              <a:rPr lang="en-US" altLang="en-US" dirty="0" smtClean="0">
                <a:solidFill>
                  <a:srgbClr val="000000"/>
                </a:solidFill>
                <a:latin typeface="Cambria" panose="02040503050406030204" pitchFamily="18" charset="0"/>
              </a:rPr>
              <a:t>. </a:t>
            </a:r>
          </a:p>
        </p:txBody>
      </p:sp>
      <p:sp>
        <p:nvSpPr>
          <p:cNvPr id="14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423996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838035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7436901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8.5.3  </a:t>
            </a:r>
            <a:r>
              <a:rPr lang="en-US" dirty="0">
                <a:solidFill>
                  <a:srgbClr val="3380E6"/>
                </a:solidFill>
                <a:latin typeface="Calibri" panose="020F0502020204030204" pitchFamily="34" charset="0"/>
              </a:rPr>
              <a:t>Function </a:t>
            </a:r>
            <a:r>
              <a:rPr lang="en-US" dirty="0" err="1">
                <a:solidFill>
                  <a:srgbClr val="3380E6"/>
                </a:solidFill>
                <a:latin typeface="Consolas" panose="020B0609020204030204" pitchFamily="49" charset="0"/>
              </a:rPr>
              <a:t>sprintf</a:t>
            </a:r>
            <a:endParaRPr lang="en-US" dirty="0" smtClean="0">
              <a:solidFill>
                <a:srgbClr val="3380E6"/>
              </a:solidFill>
              <a:latin typeface="Consolas" panose="020B0609020204030204" pitchFamily="49" charset="0"/>
            </a:endParaRPr>
          </a:p>
        </p:txBody>
      </p:sp>
      <p:sp>
        <p:nvSpPr>
          <p:cNvPr id="76803" name="Text Placeholder 2"/>
          <p:cNvSpPr>
            <a:spLocks noGrp="1"/>
          </p:cNvSpPr>
          <p:nvPr>
            <p:ph type="body" idx="1"/>
          </p:nvPr>
        </p:nvSpPr>
        <p:spPr/>
        <p:txBody>
          <a:bodyPr>
            <a:normAutofit fontScale="92500" lnSpcReduction="10000"/>
          </a:bodyPr>
          <a:lstStyle/>
          <a:p>
            <a:pPr eaLnBrk="1" hangingPunct="1"/>
            <a:r>
              <a:rPr lang="en-US" altLang="en-US" sz="2400" dirty="0" smtClean="0">
                <a:solidFill>
                  <a:srgbClr val="000000"/>
                </a:solidFill>
                <a:latin typeface="Cambria" panose="02040503050406030204" pitchFamily="18" charset="0"/>
              </a:rPr>
              <a:t>Figure 8.12 uses function</a:t>
            </a:r>
            <a:r>
              <a:rPr lang="en-US" altLang="en-US" sz="2400" dirty="0" smtClean="0">
                <a:solidFill>
                  <a:srgbClr val="0000FF"/>
                </a:solidFill>
                <a:latin typeface="Consolas" panose="020B0609020204030204" pitchFamily="49" charset="0"/>
              </a:rPr>
              <a:t> </a:t>
            </a:r>
            <a:r>
              <a:rPr lang="en-US" altLang="en-US" sz="2400" dirty="0" err="1" smtClean="0">
                <a:solidFill>
                  <a:srgbClr val="0000FF"/>
                </a:solidFill>
                <a:latin typeface="Consolas" panose="020B0609020204030204" pitchFamily="49" charset="0"/>
              </a:rPr>
              <a:t>sprintf</a:t>
            </a:r>
            <a:r>
              <a:rPr lang="en-US" altLang="en-US" sz="2400" dirty="0" smtClean="0">
                <a:solidFill>
                  <a:srgbClr val="000000"/>
                </a:solidFill>
                <a:latin typeface="Cambria" panose="02040503050406030204" pitchFamily="18" charset="0"/>
              </a:rPr>
              <a:t> to print formatted data into array </a:t>
            </a:r>
            <a:r>
              <a:rPr lang="en-US" altLang="en-US" sz="2400" dirty="0" smtClean="0">
                <a:solidFill>
                  <a:srgbClr val="000000"/>
                </a:solidFill>
                <a:latin typeface="Consolas" panose="020B0609020204030204" pitchFamily="49" charset="0"/>
              </a:rPr>
              <a:t>s</a:t>
            </a:r>
            <a:r>
              <a:rPr lang="en-US" altLang="en-US" sz="2400" dirty="0" smtClean="0">
                <a:solidFill>
                  <a:srgbClr val="000000"/>
                </a:solidFill>
                <a:latin typeface="Cambria" panose="02040503050406030204" pitchFamily="18" charset="0"/>
              </a:rPr>
              <a:t>—an array of characters. </a:t>
            </a:r>
          </a:p>
          <a:p>
            <a:pPr eaLnBrk="1" hangingPunct="1"/>
            <a:r>
              <a:rPr lang="en-US" altLang="en-US" sz="2400" dirty="0" smtClean="0">
                <a:solidFill>
                  <a:srgbClr val="000000"/>
                </a:solidFill>
                <a:latin typeface="Cambria" panose="02040503050406030204" pitchFamily="18" charset="0"/>
              </a:rPr>
              <a:t>The function uses the same conversion </a:t>
            </a:r>
            <a:r>
              <a:rPr lang="en-US" altLang="en-US" sz="2400" dirty="0" err="1" smtClean="0">
                <a:solidFill>
                  <a:srgbClr val="000000"/>
                </a:solidFill>
                <a:latin typeface="Cambria" panose="02040503050406030204" pitchFamily="18" charset="0"/>
              </a:rPr>
              <a:t>specifiers</a:t>
            </a:r>
            <a:r>
              <a:rPr lang="en-US" altLang="en-US" sz="2400" dirty="0" smtClean="0">
                <a:solidFill>
                  <a:srgbClr val="000000"/>
                </a:solidFill>
                <a:latin typeface="Cambria" panose="02040503050406030204" pitchFamily="18" charset="0"/>
              </a:rPr>
              <a:t> as </a:t>
            </a:r>
            <a:r>
              <a:rPr lang="en-US" altLang="en-US" sz="2400" dirty="0" err="1" smtClean="0">
                <a:solidFill>
                  <a:srgbClr val="000000"/>
                </a:solidFill>
                <a:latin typeface="Consolas" panose="020B0609020204030204" pitchFamily="49" charset="0"/>
              </a:rPr>
              <a:t>printf</a:t>
            </a:r>
            <a:r>
              <a:rPr lang="en-US" altLang="en-US" sz="2400" dirty="0" smtClean="0">
                <a:solidFill>
                  <a:srgbClr val="000000"/>
                </a:solidFill>
                <a:latin typeface="Cambria" panose="02040503050406030204" pitchFamily="18" charset="0"/>
              </a:rPr>
              <a:t> (see Chapter 9 for a detailed discussion of formatting). </a:t>
            </a:r>
          </a:p>
          <a:p>
            <a:pPr eaLnBrk="1" hangingPunct="1"/>
            <a:r>
              <a:rPr lang="en-US" altLang="en-US" sz="2400" dirty="0" smtClean="0">
                <a:solidFill>
                  <a:srgbClr val="000000"/>
                </a:solidFill>
                <a:latin typeface="Cambria" panose="02040503050406030204" pitchFamily="18" charset="0"/>
              </a:rPr>
              <a:t>The program inputs an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value and a </a:t>
            </a:r>
            <a:r>
              <a:rPr lang="en-US" altLang="en-US" sz="2400" dirty="0" smtClean="0">
                <a:solidFill>
                  <a:srgbClr val="000000"/>
                </a:solidFill>
                <a:latin typeface="Consolas" panose="020B0609020204030204" pitchFamily="49" charset="0"/>
              </a:rPr>
              <a:t>double</a:t>
            </a:r>
            <a:r>
              <a:rPr lang="en-US" altLang="en-US" sz="2400" dirty="0" smtClean="0">
                <a:solidFill>
                  <a:srgbClr val="000000"/>
                </a:solidFill>
                <a:latin typeface="Cambria" panose="02040503050406030204" pitchFamily="18" charset="0"/>
              </a:rPr>
              <a:t> value to be formatted and printed to array </a:t>
            </a:r>
            <a:r>
              <a:rPr lang="en-US" altLang="en-US" sz="2400" dirty="0" smtClean="0">
                <a:solidFill>
                  <a:srgbClr val="000000"/>
                </a:solidFill>
                <a:latin typeface="Consolas" panose="020B0609020204030204" pitchFamily="49" charset="0"/>
              </a:rPr>
              <a:t>s</a:t>
            </a:r>
            <a:r>
              <a:rPr lang="en-US" altLang="en-US" sz="2400" dirty="0" smtClean="0">
                <a:solidFill>
                  <a:srgbClr val="000000"/>
                </a:solidFill>
                <a:latin typeface="Cambria" panose="02040503050406030204" pitchFamily="18" charset="0"/>
              </a:rPr>
              <a:t>. </a:t>
            </a:r>
          </a:p>
          <a:p>
            <a:pPr eaLnBrk="1" hangingPunct="1"/>
            <a:r>
              <a:rPr lang="en-US" altLang="en-US" sz="2400" dirty="0" smtClean="0">
                <a:solidFill>
                  <a:srgbClr val="000000"/>
                </a:solidFill>
                <a:latin typeface="Cambria" panose="02040503050406030204" pitchFamily="18" charset="0"/>
              </a:rPr>
              <a:t>Array </a:t>
            </a:r>
            <a:r>
              <a:rPr lang="en-US" altLang="en-US" sz="2400" dirty="0" smtClean="0">
                <a:solidFill>
                  <a:srgbClr val="000000"/>
                </a:solidFill>
                <a:latin typeface="Consolas" panose="020B0609020204030204" pitchFamily="49" charset="0"/>
              </a:rPr>
              <a:t>s</a:t>
            </a:r>
            <a:r>
              <a:rPr lang="en-US" altLang="en-US" sz="2400" dirty="0" smtClean="0">
                <a:solidFill>
                  <a:srgbClr val="000000"/>
                </a:solidFill>
                <a:latin typeface="Cambria" panose="02040503050406030204" pitchFamily="18" charset="0"/>
              </a:rPr>
              <a:t> is the first argument of </a:t>
            </a:r>
            <a:r>
              <a:rPr lang="en-US" altLang="en-US" sz="2400" dirty="0" err="1" smtClean="0">
                <a:solidFill>
                  <a:srgbClr val="000000"/>
                </a:solidFill>
                <a:latin typeface="Consolas" panose="020B0609020204030204" pitchFamily="49" charset="0"/>
              </a:rPr>
              <a:t>sprintf</a:t>
            </a:r>
            <a:r>
              <a:rPr lang="en-US" altLang="en-US" sz="2400" dirty="0" smtClean="0">
                <a:solidFill>
                  <a:srgbClr val="000000"/>
                </a:solidFill>
                <a:latin typeface="Cambria" panose="02040503050406030204" pitchFamily="18" charset="0"/>
              </a:rPr>
              <a:t>.</a:t>
            </a:r>
          </a:p>
          <a:p>
            <a:pPr lvl="1" eaLnBrk="1" hangingPunct="1"/>
            <a:r>
              <a:rPr lang="en-US" altLang="en-US" dirty="0" smtClean="0">
                <a:solidFill>
                  <a:srgbClr val="000000"/>
                </a:solidFill>
                <a:latin typeface="Cambria" panose="02040503050406030204" pitchFamily="18" charset="0"/>
              </a:rPr>
              <a:t>[Note: If your system supports </a:t>
            </a:r>
            <a:r>
              <a:rPr lang="en-US" altLang="en-US" sz="2000" dirty="0" err="1" smtClean="0">
                <a:solidFill>
                  <a:srgbClr val="000000"/>
                </a:solidFill>
                <a:latin typeface="Consolas" panose="020B0609020204030204" pitchFamily="49" charset="0"/>
              </a:rPr>
              <a:t>snprintf_s</a:t>
            </a:r>
            <a:r>
              <a:rPr lang="en-US" altLang="en-US" dirty="0" smtClean="0">
                <a:solidFill>
                  <a:srgbClr val="000000"/>
                </a:solidFill>
                <a:latin typeface="Cambria" panose="02040503050406030204" pitchFamily="18" charset="0"/>
              </a:rPr>
              <a:t>, then use that in preference to </a:t>
            </a:r>
            <a:r>
              <a:rPr lang="en-US" altLang="en-US" sz="2000" dirty="0" err="1" smtClean="0">
                <a:solidFill>
                  <a:srgbClr val="000000"/>
                </a:solidFill>
                <a:latin typeface="Consolas" panose="020B0609020204030204" pitchFamily="49" charset="0"/>
              </a:rPr>
              <a:t>sprintf</a:t>
            </a:r>
            <a:r>
              <a:rPr lang="en-US" altLang="en-US" dirty="0" smtClean="0">
                <a:solidFill>
                  <a:srgbClr val="000000"/>
                </a:solidFill>
                <a:latin typeface="Cambria" panose="02040503050406030204" pitchFamily="18" charset="0"/>
              </a:rPr>
              <a:t>. If your system doesn’t support </a:t>
            </a:r>
            <a:r>
              <a:rPr lang="en-US" altLang="en-US" sz="2000" dirty="0" err="1" smtClean="0">
                <a:solidFill>
                  <a:srgbClr val="000000"/>
                </a:solidFill>
                <a:latin typeface="Consolas" panose="020B0609020204030204" pitchFamily="49" charset="0"/>
              </a:rPr>
              <a:t>snprintf_s</a:t>
            </a:r>
            <a:r>
              <a:rPr lang="en-US" altLang="en-US" dirty="0" smtClean="0">
                <a:solidFill>
                  <a:srgbClr val="000000"/>
                </a:solidFill>
                <a:latin typeface="Cambria" panose="02040503050406030204" pitchFamily="18" charset="0"/>
              </a:rPr>
              <a:t> but does support </a:t>
            </a:r>
            <a:r>
              <a:rPr lang="en-US" altLang="en-US" sz="2000" dirty="0" err="1" smtClean="0">
                <a:solidFill>
                  <a:srgbClr val="000000"/>
                </a:solidFill>
                <a:latin typeface="Consolas" panose="020B0609020204030204" pitchFamily="49" charset="0"/>
              </a:rPr>
              <a:t>snprintf</a:t>
            </a:r>
            <a:r>
              <a:rPr lang="en-US" altLang="en-US" dirty="0" smtClean="0">
                <a:solidFill>
                  <a:srgbClr val="000000"/>
                </a:solidFill>
                <a:latin typeface="Cambria" panose="02040503050406030204" pitchFamily="18" charset="0"/>
              </a:rPr>
              <a:t>, then use that in preference to </a:t>
            </a:r>
            <a:r>
              <a:rPr lang="en-US" altLang="en-US" sz="2000" dirty="0" err="1" smtClean="0">
                <a:solidFill>
                  <a:srgbClr val="000000"/>
                </a:solidFill>
                <a:latin typeface="Consolas" panose="020B0609020204030204" pitchFamily="49" charset="0"/>
              </a:rPr>
              <a:t>sprintf</a:t>
            </a:r>
            <a:r>
              <a:rPr lang="en-US" altLang="en-US" dirty="0" smtClean="0">
                <a:solidFill>
                  <a:srgbClr val="000000"/>
                </a:solidFill>
                <a:latin typeface="Cambria" panose="02040503050406030204" pitchFamily="18" charset="0"/>
              </a:rPr>
              <a:t>. We discuss each of these functions in Appendix F.]</a:t>
            </a:r>
          </a:p>
        </p:txBody>
      </p:sp>
      <p:sp>
        <p:nvSpPr>
          <p:cNvPr id="768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3362055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9073395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5325240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8.5.4  </a:t>
            </a:r>
            <a:r>
              <a:rPr lang="en-US" dirty="0" smtClean="0">
                <a:solidFill>
                  <a:srgbClr val="3380E6"/>
                </a:solidFill>
                <a:latin typeface="Calibri" panose="020F0502020204030204" pitchFamily="34" charset="0"/>
              </a:rPr>
              <a:t>Function </a:t>
            </a:r>
            <a:r>
              <a:rPr lang="en-US" dirty="0" err="1" smtClean="0">
                <a:solidFill>
                  <a:srgbClr val="3380E6"/>
                </a:solidFill>
                <a:latin typeface="Consolas" panose="020B0609020204030204" pitchFamily="49" charset="0"/>
              </a:rPr>
              <a:t>sscanf</a:t>
            </a:r>
            <a:endParaRPr lang="en-US" dirty="0" smtClean="0">
              <a:solidFill>
                <a:srgbClr val="3380E6"/>
              </a:solidFill>
              <a:latin typeface="Consolas" panose="020B0609020204030204" pitchFamily="49" charset="0"/>
            </a:endParaRPr>
          </a:p>
        </p:txBody>
      </p:sp>
      <p:sp>
        <p:nvSpPr>
          <p:cNvPr id="79875"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Figure 8.13 uses function</a:t>
            </a:r>
            <a:r>
              <a:rPr lang="en-US" altLang="en-US" dirty="0" smtClean="0">
                <a:solidFill>
                  <a:srgbClr val="0000FF"/>
                </a:solidFill>
                <a:latin typeface="Consolas" panose="020B0609020204030204" pitchFamily="49" charset="0"/>
              </a:rPr>
              <a:t> </a:t>
            </a:r>
            <a:r>
              <a:rPr lang="en-US" altLang="en-US" dirty="0" err="1" smtClean="0">
                <a:solidFill>
                  <a:srgbClr val="0000FF"/>
                </a:solidFill>
                <a:latin typeface="Consolas" panose="020B0609020204030204" pitchFamily="49" charset="0"/>
              </a:rPr>
              <a:t>sscanf</a:t>
            </a:r>
            <a:r>
              <a:rPr lang="en-US" altLang="en-US" dirty="0" smtClean="0">
                <a:solidFill>
                  <a:srgbClr val="000000"/>
                </a:solidFill>
                <a:latin typeface="Cambria" panose="02040503050406030204" pitchFamily="18" charset="0"/>
              </a:rPr>
              <a:t> to read formatted data from character array </a:t>
            </a:r>
            <a:r>
              <a:rPr lang="en-US" altLang="en-US" dirty="0" smtClean="0">
                <a:solidFill>
                  <a:srgbClr val="000000"/>
                </a:solidFill>
                <a:latin typeface="Consolas" panose="020B0609020204030204" pitchFamily="49" charset="0"/>
              </a:rPr>
              <a:t>s</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function uses the same conversion </a:t>
            </a:r>
            <a:r>
              <a:rPr lang="en-US" altLang="en-US" dirty="0" err="1" smtClean="0">
                <a:solidFill>
                  <a:srgbClr val="000000"/>
                </a:solidFill>
                <a:latin typeface="Cambria" panose="02040503050406030204" pitchFamily="18" charset="0"/>
              </a:rPr>
              <a:t>specifiers</a:t>
            </a:r>
            <a:r>
              <a:rPr lang="en-US" altLang="en-US" dirty="0" smtClean="0">
                <a:solidFill>
                  <a:srgbClr val="000000"/>
                </a:solidFill>
                <a:latin typeface="Cambria" panose="02040503050406030204" pitchFamily="18" charset="0"/>
              </a:rPr>
              <a:t> as </a:t>
            </a:r>
            <a:r>
              <a:rPr lang="en-US" altLang="en-US" dirty="0" err="1" smtClean="0">
                <a:solidFill>
                  <a:srgbClr val="000000"/>
                </a:solidFill>
                <a:latin typeface="Consolas" panose="020B0609020204030204" pitchFamily="49" charset="0"/>
              </a:rPr>
              <a:t>scanf</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program reads an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and a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from array </a:t>
            </a:r>
            <a:r>
              <a:rPr lang="en-US" altLang="en-US" dirty="0" smtClean="0">
                <a:solidFill>
                  <a:srgbClr val="000000"/>
                </a:solidFill>
                <a:latin typeface="Consolas" panose="020B0609020204030204" pitchFamily="49" charset="0"/>
              </a:rPr>
              <a:t>s</a:t>
            </a:r>
            <a:r>
              <a:rPr lang="en-US" altLang="en-US" dirty="0" smtClean="0">
                <a:solidFill>
                  <a:srgbClr val="000000"/>
                </a:solidFill>
                <a:latin typeface="Cambria" panose="02040503050406030204" pitchFamily="18" charset="0"/>
              </a:rPr>
              <a:t> and stores the values in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y</a:t>
            </a:r>
            <a:r>
              <a:rPr lang="en-US" altLang="en-US" dirty="0" smtClean="0">
                <a:solidFill>
                  <a:srgbClr val="000000"/>
                </a:solidFill>
                <a:latin typeface="Cambria" panose="02040503050406030204" pitchFamily="18" charset="0"/>
              </a:rPr>
              <a:t>, respectively. </a:t>
            </a:r>
          </a:p>
          <a:p>
            <a:pPr eaLnBrk="1" hangingPunct="1"/>
            <a:r>
              <a:rPr lang="en-US" altLang="en-US" dirty="0" smtClean="0">
                <a:solidFill>
                  <a:srgbClr val="000000"/>
                </a:solidFill>
                <a:latin typeface="Cambria" panose="02040503050406030204" pitchFamily="18" charset="0"/>
              </a:rPr>
              <a:t>The values of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y</a:t>
            </a:r>
            <a:r>
              <a:rPr lang="en-US" altLang="en-US" dirty="0" smtClean="0">
                <a:solidFill>
                  <a:srgbClr val="000000"/>
                </a:solidFill>
                <a:latin typeface="Cambria" panose="02040503050406030204" pitchFamily="18" charset="0"/>
              </a:rPr>
              <a:t> are printed. </a:t>
            </a:r>
          </a:p>
          <a:p>
            <a:pPr eaLnBrk="1" hangingPunct="1"/>
            <a:r>
              <a:rPr lang="en-US" altLang="en-US" dirty="0" smtClean="0">
                <a:solidFill>
                  <a:srgbClr val="000000"/>
                </a:solidFill>
                <a:latin typeface="Cambria" panose="02040503050406030204" pitchFamily="18" charset="0"/>
              </a:rPr>
              <a:t>Array </a:t>
            </a:r>
            <a:r>
              <a:rPr lang="en-US" altLang="en-US" dirty="0" smtClean="0">
                <a:solidFill>
                  <a:srgbClr val="000000"/>
                </a:solidFill>
                <a:latin typeface="Consolas" panose="020B0609020204030204" pitchFamily="49" charset="0"/>
              </a:rPr>
              <a:t>s</a:t>
            </a:r>
            <a:r>
              <a:rPr lang="en-US" altLang="en-US" dirty="0" smtClean="0">
                <a:solidFill>
                  <a:srgbClr val="000000"/>
                </a:solidFill>
                <a:latin typeface="Cambria" panose="02040503050406030204" pitchFamily="18" charset="0"/>
              </a:rPr>
              <a:t> is the first argument of </a:t>
            </a:r>
            <a:r>
              <a:rPr lang="en-US" altLang="en-US" dirty="0" err="1" smtClean="0">
                <a:solidFill>
                  <a:srgbClr val="000000"/>
                </a:solidFill>
                <a:latin typeface="Consolas" panose="020B0609020204030204" pitchFamily="49" charset="0"/>
              </a:rPr>
              <a:t>sscanf</a:t>
            </a:r>
            <a:r>
              <a:rPr lang="en-US" altLang="en-US" dirty="0" smtClean="0">
                <a:solidFill>
                  <a:srgbClr val="000000"/>
                </a:solidFill>
                <a:latin typeface="Cambria" panose="02040503050406030204" pitchFamily="18" charset="0"/>
              </a:rPr>
              <a:t>.</a:t>
            </a:r>
          </a:p>
        </p:txBody>
      </p:sp>
      <p:sp>
        <p:nvSpPr>
          <p:cNvPr id="7987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1997031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891028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8.6  </a:t>
            </a:r>
            <a:r>
              <a:rPr lang="en-US" dirty="0" smtClean="0">
                <a:solidFill>
                  <a:srgbClr val="3380E6"/>
                </a:solidFill>
                <a:latin typeface="Calibri" panose="020F0502020204030204" pitchFamily="34" charset="0"/>
              </a:rPr>
              <a:t>String-Manipulation Functions of the String-Handling Library</a:t>
            </a:r>
          </a:p>
        </p:txBody>
      </p:sp>
      <p:sp>
        <p:nvSpPr>
          <p:cNvPr id="81923"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The string-handling library (</a:t>
            </a:r>
            <a:r>
              <a:rPr lang="en-US" altLang="en-US" dirty="0" smtClean="0">
                <a:solidFill>
                  <a:srgbClr val="000000"/>
                </a:solidFill>
                <a:latin typeface="Consolas" panose="020B0609020204030204" pitchFamily="49" charset="0"/>
              </a:rPr>
              <a:t>&lt;</a:t>
            </a:r>
            <a:r>
              <a:rPr lang="en-US" altLang="en-US" dirty="0" err="1" smtClean="0">
                <a:solidFill>
                  <a:srgbClr val="000000"/>
                </a:solidFill>
                <a:latin typeface="Consolas" panose="020B0609020204030204" pitchFamily="49" charset="0"/>
              </a:rPr>
              <a:t>string.h</a:t>
            </a:r>
            <a:r>
              <a:rPr lang="en-US" altLang="en-US" dirty="0" smtClean="0">
                <a:solidFill>
                  <a:srgbClr val="000000"/>
                </a:solidFill>
                <a:latin typeface="Consolas" panose="020B0609020204030204" pitchFamily="49" charset="0"/>
              </a:rPr>
              <a:t>&gt;</a:t>
            </a:r>
            <a:r>
              <a:rPr lang="en-US" altLang="en-US" dirty="0" smtClean="0">
                <a:solidFill>
                  <a:srgbClr val="000000"/>
                </a:solidFill>
                <a:latin typeface="Cambria" panose="02040503050406030204" pitchFamily="18" charset="0"/>
              </a:rPr>
              <a:t>) provides many useful functions for manipulating string data (</a:t>
            </a:r>
            <a:r>
              <a:rPr lang="en-US" altLang="en-US" dirty="0" smtClean="0">
                <a:solidFill>
                  <a:srgbClr val="0000FF"/>
                </a:solidFill>
                <a:latin typeface="Cambria" panose="02040503050406030204" pitchFamily="18" charset="0"/>
              </a:rPr>
              <a:t>copying strings</a:t>
            </a:r>
            <a:r>
              <a:rPr lang="en-US" altLang="en-US" dirty="0" smtClean="0">
                <a:solidFill>
                  <a:srgbClr val="000000"/>
                </a:solidFill>
                <a:latin typeface="Cambria" panose="02040503050406030204" pitchFamily="18" charset="0"/>
              </a:rPr>
              <a:t> and </a:t>
            </a:r>
            <a:r>
              <a:rPr lang="en-US" altLang="en-US" dirty="0" smtClean="0">
                <a:solidFill>
                  <a:srgbClr val="0000FF"/>
                </a:solidFill>
                <a:latin typeface="Cambria" panose="02040503050406030204" pitchFamily="18" charset="0"/>
              </a:rPr>
              <a:t>concatenating strings</a:t>
            </a:r>
            <a:r>
              <a:rPr lang="en-US" altLang="en-US" dirty="0" smtClean="0">
                <a:solidFill>
                  <a:srgbClr val="000000"/>
                </a:solidFill>
                <a:latin typeface="Cambria" panose="02040503050406030204" pitchFamily="18" charset="0"/>
              </a:rPr>
              <a:t>), </a:t>
            </a:r>
            <a:r>
              <a:rPr lang="en-US" altLang="en-US" dirty="0" smtClean="0">
                <a:solidFill>
                  <a:srgbClr val="0000FF"/>
                </a:solidFill>
                <a:latin typeface="Cambria" panose="02040503050406030204" pitchFamily="18" charset="0"/>
              </a:rPr>
              <a:t>comparing strings</a:t>
            </a:r>
            <a:r>
              <a:rPr lang="en-US" altLang="en-US" dirty="0" smtClean="0">
                <a:solidFill>
                  <a:srgbClr val="000000"/>
                </a:solidFill>
                <a:latin typeface="Cambria" panose="02040503050406030204" pitchFamily="18" charset="0"/>
              </a:rPr>
              <a:t>, searching strings for characters and other strings, </a:t>
            </a:r>
            <a:r>
              <a:rPr lang="en-US" altLang="en-US" dirty="0" smtClean="0">
                <a:solidFill>
                  <a:srgbClr val="0000FF"/>
                </a:solidFill>
                <a:latin typeface="Cambria" panose="02040503050406030204" pitchFamily="18" charset="0"/>
              </a:rPr>
              <a:t>tokenizing strings</a:t>
            </a:r>
            <a:r>
              <a:rPr lang="en-US" altLang="en-US" dirty="0" smtClean="0">
                <a:solidFill>
                  <a:srgbClr val="000000"/>
                </a:solidFill>
                <a:latin typeface="Cambria" panose="02040503050406030204" pitchFamily="18" charset="0"/>
              </a:rPr>
              <a:t> (separating strings into logical pieces) and </a:t>
            </a:r>
            <a:r>
              <a:rPr lang="en-US" altLang="en-US" dirty="0" smtClean="0">
                <a:solidFill>
                  <a:srgbClr val="0000FF"/>
                </a:solidFill>
                <a:latin typeface="Cambria" panose="02040503050406030204" pitchFamily="18" charset="0"/>
              </a:rPr>
              <a:t>determining the length of strings</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This section presents the string-manipulation functions of the string-handling library. </a:t>
            </a:r>
          </a:p>
          <a:p>
            <a:pPr eaLnBrk="1" hangingPunct="1">
              <a:lnSpc>
                <a:spcPct val="90000"/>
              </a:lnSpc>
            </a:pPr>
            <a:r>
              <a:rPr lang="en-US" altLang="en-US" dirty="0" smtClean="0">
                <a:solidFill>
                  <a:srgbClr val="000000"/>
                </a:solidFill>
                <a:latin typeface="Cambria" panose="02040503050406030204" pitchFamily="18" charset="0"/>
              </a:rPr>
              <a:t>The functions are summarized in Fig. 8.17. </a:t>
            </a:r>
          </a:p>
          <a:p>
            <a:pPr eaLnBrk="1" hangingPunct="1">
              <a:lnSpc>
                <a:spcPct val="90000"/>
              </a:lnSpc>
            </a:pPr>
            <a:r>
              <a:rPr lang="en-US" altLang="en-US" dirty="0" smtClean="0">
                <a:solidFill>
                  <a:srgbClr val="000000"/>
                </a:solidFill>
                <a:latin typeface="Cambria" panose="02040503050406030204" pitchFamily="18" charset="0"/>
              </a:rPr>
              <a:t>Every function—except for </a:t>
            </a:r>
            <a:r>
              <a:rPr lang="en-US" altLang="en-US" dirty="0" err="1" smtClean="0">
                <a:solidFill>
                  <a:srgbClr val="000000"/>
                </a:solidFill>
                <a:latin typeface="Consolas" panose="020B0609020204030204" pitchFamily="49" charset="0"/>
              </a:rPr>
              <a:t>strncpy</a:t>
            </a:r>
            <a:r>
              <a:rPr lang="en-US" altLang="en-US" dirty="0" smtClean="0">
                <a:solidFill>
                  <a:srgbClr val="000000"/>
                </a:solidFill>
                <a:latin typeface="Cambria" panose="02040503050406030204" pitchFamily="18" charset="0"/>
              </a:rPr>
              <a:t>—appends the </a:t>
            </a:r>
            <a:r>
              <a:rPr lang="en-US" altLang="en-US" i="1" dirty="0" smtClean="0">
                <a:solidFill>
                  <a:srgbClr val="000000"/>
                </a:solidFill>
                <a:latin typeface="Cambria" panose="02040503050406030204" pitchFamily="18" charset="0"/>
              </a:rPr>
              <a:t>null</a:t>
            </a:r>
            <a:r>
              <a:rPr lang="en-US" altLang="en-US" dirty="0" smtClean="0">
                <a:solidFill>
                  <a:srgbClr val="000000"/>
                </a:solidFill>
                <a:latin typeface="Cambria" panose="02040503050406030204" pitchFamily="18" charset="0"/>
              </a:rPr>
              <a:t> character to its result.</a:t>
            </a:r>
          </a:p>
        </p:txBody>
      </p:sp>
      <p:sp>
        <p:nvSpPr>
          <p:cNvPr id="819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2704722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8625825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8.6  </a:t>
            </a:r>
            <a:r>
              <a:rPr lang="en-US" dirty="0" smtClean="0">
                <a:solidFill>
                  <a:srgbClr val="3380E6"/>
                </a:solidFill>
                <a:latin typeface="Calibri" panose="020F0502020204030204" pitchFamily="34" charset="0"/>
              </a:rPr>
              <a:t>String-Manipulation Functions of the String-Handling Library (Cont.)</a:t>
            </a:r>
          </a:p>
        </p:txBody>
      </p:sp>
      <p:sp>
        <p:nvSpPr>
          <p:cNvPr id="83971"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Functions </a:t>
            </a:r>
            <a:r>
              <a:rPr lang="en-US" altLang="en-US" dirty="0" err="1" smtClean="0">
                <a:solidFill>
                  <a:srgbClr val="0000FF"/>
                </a:solidFill>
                <a:latin typeface="Consolas" panose="020B0609020204030204" pitchFamily="49" charset="0"/>
              </a:rPr>
              <a:t>strncpy</a:t>
            </a:r>
            <a:r>
              <a:rPr lang="en-US" altLang="en-US" dirty="0" smtClean="0">
                <a:solidFill>
                  <a:srgbClr val="000000"/>
                </a:solidFill>
                <a:latin typeface="Cambria" panose="02040503050406030204" pitchFamily="18" charset="0"/>
              </a:rPr>
              <a:t> and </a:t>
            </a:r>
            <a:r>
              <a:rPr lang="en-US" altLang="en-US" dirty="0" err="1" smtClean="0">
                <a:solidFill>
                  <a:srgbClr val="0000FF"/>
                </a:solidFill>
                <a:latin typeface="Consolas" panose="020B0609020204030204" pitchFamily="49" charset="0"/>
              </a:rPr>
              <a:t>strncat</a:t>
            </a:r>
            <a:r>
              <a:rPr lang="en-US" altLang="en-US" dirty="0" smtClean="0">
                <a:solidFill>
                  <a:srgbClr val="000000"/>
                </a:solidFill>
                <a:latin typeface="Cambria" panose="02040503050406030204" pitchFamily="18" charset="0"/>
              </a:rPr>
              <a:t> specify a parameter of type </a:t>
            </a:r>
            <a:r>
              <a:rPr lang="en-US" altLang="en-US" dirty="0" err="1" smtClean="0">
                <a:solidFill>
                  <a:srgbClr val="000000"/>
                </a:solidFill>
                <a:latin typeface="Consolas" panose="020B0609020204030204" pitchFamily="49" charset="0"/>
              </a:rPr>
              <a:t>size_t</a:t>
            </a:r>
            <a:r>
              <a:rPr lang="en-US" altLang="en-US" dirty="0" smtClean="0">
                <a:solidFill>
                  <a:srgbClr val="000000"/>
                </a:solidFill>
                <a:latin typeface="Cambria" panose="02040503050406030204" pitchFamily="18" charset="0"/>
              </a:rPr>
              <a:t>, which is a type defined by the C standard as the integral type of the value returned by operator </a:t>
            </a:r>
            <a:r>
              <a:rPr lang="en-US" altLang="en-US" dirty="0" err="1" smtClean="0">
                <a:solidFill>
                  <a:srgbClr val="000000"/>
                </a:solidFill>
                <a:latin typeface="Consolas" panose="020B0609020204030204" pitchFamily="49" charset="0"/>
              </a:rPr>
              <a:t>sizeof</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strcpy</a:t>
            </a:r>
            <a:r>
              <a:rPr lang="en-US" altLang="en-US" dirty="0" smtClean="0">
                <a:solidFill>
                  <a:srgbClr val="000000"/>
                </a:solidFill>
                <a:latin typeface="Cambria" panose="02040503050406030204" pitchFamily="18" charset="0"/>
              </a:rPr>
              <a:t> copies its second argument (a string) into its first argument—a character array that </a:t>
            </a:r>
            <a:r>
              <a:rPr lang="en-US" altLang="en-US" i="1" dirty="0" smtClean="0">
                <a:solidFill>
                  <a:srgbClr val="000000"/>
                </a:solidFill>
                <a:latin typeface="Cambria" panose="02040503050406030204" pitchFamily="18" charset="0"/>
              </a:rPr>
              <a:t>you must ensure is large enough </a:t>
            </a:r>
            <a:r>
              <a:rPr lang="en-US" altLang="en-US" dirty="0" smtClean="0">
                <a:solidFill>
                  <a:srgbClr val="000000"/>
                </a:solidFill>
                <a:latin typeface="Cambria" panose="02040503050406030204" pitchFamily="18" charset="0"/>
              </a:rPr>
              <a:t>to store the string and its terminating null character, which is also copied. </a:t>
            </a:r>
          </a:p>
          <a:p>
            <a:pPr eaLnBrk="1" hangingPunct="1"/>
            <a:endParaRPr lang="en-US" altLang="en-US" dirty="0" smtClean="0">
              <a:solidFill>
                <a:srgbClr val="000000"/>
              </a:solidFill>
              <a:latin typeface="Cambria" panose="02040503050406030204" pitchFamily="18" charset="0"/>
            </a:endParaRP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5643345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8.2  </a:t>
            </a:r>
            <a:r>
              <a:rPr lang="en-US" dirty="0" smtClean="0">
                <a:solidFill>
                  <a:srgbClr val="3380E6"/>
                </a:solidFill>
                <a:latin typeface="Calibri" panose="020F0502020204030204" pitchFamily="34" charset="0"/>
              </a:rPr>
              <a:t>Fundamentals of Strings and Characters (Cont.)</a:t>
            </a:r>
          </a:p>
        </p:txBody>
      </p:sp>
      <p:sp>
        <p:nvSpPr>
          <p:cNvPr id="17411"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For example, </a:t>
            </a:r>
            <a:r>
              <a:rPr lang="en-US" altLang="en-US" dirty="0" smtClean="0">
                <a:solidFill>
                  <a:srgbClr val="000000"/>
                </a:solidFill>
                <a:latin typeface="Consolas" panose="020B0609020204030204" pitchFamily="49" charset="0"/>
              </a:rPr>
              <a:t>'z'</a:t>
            </a:r>
            <a:r>
              <a:rPr lang="en-US" altLang="en-US" dirty="0" smtClean="0">
                <a:solidFill>
                  <a:srgbClr val="000000"/>
                </a:solidFill>
                <a:latin typeface="Cambria" panose="02040503050406030204" pitchFamily="18" charset="0"/>
              </a:rPr>
              <a:t> represents the integer value of </a:t>
            </a:r>
            <a:r>
              <a:rPr lang="en-US" altLang="en-US" dirty="0" smtClean="0">
                <a:solidFill>
                  <a:srgbClr val="000000"/>
                </a:solidFill>
                <a:latin typeface="Consolas" panose="020B0609020204030204" pitchFamily="49" charset="0"/>
              </a:rPr>
              <a:t>z</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'\n'</a:t>
            </a:r>
            <a:r>
              <a:rPr lang="en-US" altLang="en-US" dirty="0" smtClean="0">
                <a:solidFill>
                  <a:srgbClr val="000000"/>
                </a:solidFill>
                <a:latin typeface="Cambria" panose="02040503050406030204" pitchFamily="18" charset="0"/>
              </a:rPr>
              <a:t> the integer value of newline (122 and 10 in ASCII, respectively). </a:t>
            </a:r>
          </a:p>
          <a:p>
            <a:pPr eaLnBrk="1" hangingPunct="1"/>
            <a:r>
              <a:rPr lang="en-US" altLang="en-US" dirty="0" smtClean="0">
                <a:solidFill>
                  <a:srgbClr val="000000"/>
                </a:solidFill>
                <a:latin typeface="Cambria" panose="02040503050406030204" pitchFamily="18" charset="0"/>
              </a:rPr>
              <a:t>A </a:t>
            </a:r>
            <a:r>
              <a:rPr lang="en-US" altLang="en-US" dirty="0" smtClean="0">
                <a:solidFill>
                  <a:srgbClr val="0000FF"/>
                </a:solidFill>
                <a:latin typeface="Cambria" panose="02040503050406030204" pitchFamily="18" charset="0"/>
              </a:rPr>
              <a:t>string</a:t>
            </a:r>
            <a:r>
              <a:rPr lang="en-US" altLang="en-US" dirty="0" smtClean="0">
                <a:solidFill>
                  <a:srgbClr val="000000"/>
                </a:solidFill>
                <a:latin typeface="Cambria" panose="02040503050406030204" pitchFamily="18" charset="0"/>
              </a:rPr>
              <a:t> is a series of characters treated as a single unit. </a:t>
            </a:r>
          </a:p>
          <a:p>
            <a:pPr eaLnBrk="1" hangingPunct="1"/>
            <a:r>
              <a:rPr lang="en-US" altLang="en-US" dirty="0" smtClean="0">
                <a:solidFill>
                  <a:srgbClr val="000000"/>
                </a:solidFill>
                <a:latin typeface="Cambria" panose="02040503050406030204" pitchFamily="18" charset="0"/>
              </a:rPr>
              <a:t>A string may include letters, digits and various </a:t>
            </a:r>
            <a:r>
              <a:rPr lang="en-US" altLang="en-US" dirty="0" smtClean="0">
                <a:solidFill>
                  <a:srgbClr val="0000FF"/>
                </a:solidFill>
                <a:latin typeface="Cambria" panose="02040503050406030204" pitchFamily="18" charset="0"/>
              </a:rPr>
              <a:t>special characters</a:t>
            </a:r>
            <a:r>
              <a:rPr lang="en-US" altLang="en-US" dirty="0" smtClean="0">
                <a:solidFill>
                  <a:srgbClr val="000000"/>
                </a:solidFill>
                <a:latin typeface="Cambria" panose="02040503050406030204" pitchFamily="18" charset="0"/>
              </a:rPr>
              <a:t> such as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FF"/>
                </a:solidFill>
                <a:latin typeface="Cambria" panose="02040503050406030204" pitchFamily="18" charset="0"/>
              </a:rPr>
              <a:t>String literals</a:t>
            </a:r>
            <a:r>
              <a:rPr lang="en-US" altLang="en-US" dirty="0" smtClean="0">
                <a:solidFill>
                  <a:srgbClr val="000000"/>
                </a:solidFill>
                <a:latin typeface="Cambria" panose="02040503050406030204" pitchFamily="18" charset="0"/>
              </a:rPr>
              <a:t>, or </a:t>
            </a:r>
            <a:r>
              <a:rPr lang="en-US" altLang="en-US" dirty="0" smtClean="0">
                <a:solidFill>
                  <a:srgbClr val="0000FF"/>
                </a:solidFill>
                <a:latin typeface="Cambria" panose="02040503050406030204" pitchFamily="18" charset="0"/>
              </a:rPr>
              <a:t>string constants</a:t>
            </a:r>
            <a:r>
              <a:rPr lang="en-US" altLang="en-US" dirty="0" smtClean="0">
                <a:solidFill>
                  <a:srgbClr val="000000"/>
                </a:solidFill>
                <a:latin typeface="Cambria" panose="02040503050406030204" pitchFamily="18" charset="0"/>
              </a:rPr>
              <a:t>, in C are written in double quotation marks.</a:t>
            </a:r>
          </a:p>
        </p:txBody>
      </p:sp>
      <p:sp>
        <p:nvSpPr>
          <p:cNvPr id="153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5917160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8.6  </a:t>
            </a:r>
            <a:r>
              <a:rPr lang="en-US" dirty="0" smtClean="0">
                <a:solidFill>
                  <a:srgbClr val="3380E6"/>
                </a:solidFill>
                <a:latin typeface="Calibri" panose="020F0502020204030204" pitchFamily="34" charset="0"/>
              </a:rPr>
              <a:t>String-Manipulation Functions of the String-Handling Library (Cont.)</a:t>
            </a:r>
          </a:p>
        </p:txBody>
      </p:sp>
      <p:sp>
        <p:nvSpPr>
          <p:cNvPr id="84995"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strncpy</a:t>
            </a:r>
            <a:r>
              <a:rPr lang="en-US" altLang="en-US" dirty="0" smtClean="0">
                <a:solidFill>
                  <a:srgbClr val="000000"/>
                </a:solidFill>
                <a:latin typeface="Cambria" panose="02040503050406030204" pitchFamily="18" charset="0"/>
              </a:rPr>
              <a:t> is equivalent to </a:t>
            </a:r>
            <a:r>
              <a:rPr lang="en-US" altLang="en-US" dirty="0" err="1" smtClean="0">
                <a:solidFill>
                  <a:srgbClr val="000000"/>
                </a:solidFill>
                <a:latin typeface="Consolas" panose="020B0609020204030204" pitchFamily="49" charset="0"/>
              </a:rPr>
              <a:t>strcpy</a:t>
            </a:r>
            <a:r>
              <a:rPr lang="en-US" altLang="en-US" dirty="0" smtClean="0">
                <a:solidFill>
                  <a:srgbClr val="000000"/>
                </a:solidFill>
                <a:latin typeface="Cambria" panose="02040503050406030204" pitchFamily="18" charset="0"/>
              </a:rPr>
              <a:t>, except that </a:t>
            </a:r>
            <a:r>
              <a:rPr lang="en-US" altLang="en-US" dirty="0" err="1" smtClean="0">
                <a:solidFill>
                  <a:srgbClr val="000000"/>
                </a:solidFill>
                <a:latin typeface="Consolas" panose="020B0609020204030204" pitchFamily="49" charset="0"/>
              </a:rPr>
              <a:t>strncpy</a:t>
            </a:r>
            <a:r>
              <a:rPr lang="en-US" altLang="en-US" dirty="0" smtClean="0">
                <a:solidFill>
                  <a:srgbClr val="000000"/>
                </a:solidFill>
                <a:latin typeface="Cambria" panose="02040503050406030204" pitchFamily="18" charset="0"/>
              </a:rPr>
              <a:t> specifies the number of characters to be copied from the string into the array. </a:t>
            </a:r>
          </a:p>
          <a:p>
            <a:pPr eaLnBrk="1" hangingPunct="1"/>
            <a:r>
              <a:rPr lang="en-US" altLang="en-US" i="1" dirty="0" smtClean="0">
                <a:solidFill>
                  <a:srgbClr val="000000"/>
                </a:solidFill>
                <a:latin typeface="Cambria" panose="02040503050406030204" pitchFamily="18" charset="0"/>
              </a:rPr>
              <a:t>Function </a:t>
            </a:r>
            <a:r>
              <a:rPr lang="en-US" altLang="en-US" i="1" dirty="0" err="1" smtClean="0">
                <a:solidFill>
                  <a:srgbClr val="000000"/>
                </a:solidFill>
                <a:latin typeface="Consolas" panose="020B0609020204030204" pitchFamily="49" charset="0"/>
              </a:rPr>
              <a:t>strncpy</a:t>
            </a:r>
            <a:r>
              <a:rPr lang="en-US" altLang="en-US" i="1" dirty="0" smtClean="0">
                <a:solidFill>
                  <a:srgbClr val="000000"/>
                </a:solidFill>
                <a:latin typeface="Cambria" panose="02040503050406030204" pitchFamily="18" charset="0"/>
              </a:rPr>
              <a:t> does not necessarily copy the terminating null character of its second argument. </a:t>
            </a:r>
          </a:p>
          <a:p>
            <a:pPr eaLnBrk="1" hangingPunct="1"/>
            <a:r>
              <a:rPr lang="en-US" altLang="en-US" i="1" dirty="0" smtClean="0">
                <a:solidFill>
                  <a:srgbClr val="000000"/>
                </a:solidFill>
                <a:latin typeface="Cambria" panose="02040503050406030204" pitchFamily="18" charset="0"/>
              </a:rPr>
              <a:t>This occurs only if the number of characters to be copied is at least one more than the length of the string. </a:t>
            </a:r>
          </a:p>
          <a:p>
            <a:pPr eaLnBrk="1" hangingPunct="1"/>
            <a:endParaRPr lang="en-US" altLang="en-US" i="1" dirty="0" smtClean="0">
              <a:solidFill>
                <a:srgbClr val="000000"/>
              </a:solidFill>
              <a:latin typeface="Cambria" panose="02040503050406030204" pitchFamily="18" charset="0"/>
            </a:endParaRPr>
          </a:p>
        </p:txBody>
      </p:sp>
      <p:sp>
        <p:nvSpPr>
          <p:cNvPr id="870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260405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8.6  </a:t>
            </a:r>
            <a:r>
              <a:rPr lang="en-US" dirty="0" smtClean="0">
                <a:solidFill>
                  <a:srgbClr val="3380E6"/>
                </a:solidFill>
                <a:latin typeface="Calibri" panose="020F0502020204030204" pitchFamily="34" charset="0"/>
              </a:rPr>
              <a:t>String-Manipulation Functions of the String-Handling Library (Cont.)</a:t>
            </a:r>
          </a:p>
        </p:txBody>
      </p:sp>
      <p:sp>
        <p:nvSpPr>
          <p:cNvPr id="86019"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For example, if </a:t>
            </a:r>
            <a:r>
              <a:rPr lang="en-US" altLang="en-US" dirty="0" smtClean="0">
                <a:solidFill>
                  <a:srgbClr val="000000"/>
                </a:solidFill>
                <a:latin typeface="Consolas" panose="020B0609020204030204" pitchFamily="49" charset="0"/>
              </a:rPr>
              <a:t>"test"</a:t>
            </a:r>
            <a:r>
              <a:rPr lang="en-US" altLang="en-US" dirty="0" smtClean="0">
                <a:solidFill>
                  <a:srgbClr val="000000"/>
                </a:solidFill>
                <a:latin typeface="Cambria" panose="02040503050406030204" pitchFamily="18" charset="0"/>
              </a:rPr>
              <a:t> is the second argument, a terminating null character is written only if the third argument to </a:t>
            </a:r>
            <a:r>
              <a:rPr lang="en-US" altLang="en-US" dirty="0" err="1" smtClean="0">
                <a:solidFill>
                  <a:srgbClr val="000000"/>
                </a:solidFill>
                <a:latin typeface="Consolas" panose="020B0609020204030204" pitchFamily="49" charset="0"/>
              </a:rPr>
              <a:t>strncpy</a:t>
            </a:r>
            <a:r>
              <a:rPr lang="en-US" altLang="en-US" dirty="0" smtClean="0">
                <a:solidFill>
                  <a:srgbClr val="000000"/>
                </a:solidFill>
                <a:latin typeface="Cambria" panose="02040503050406030204" pitchFamily="18" charset="0"/>
              </a:rPr>
              <a:t> is at least </a:t>
            </a:r>
            <a:r>
              <a:rPr lang="en-US" altLang="en-US" dirty="0" smtClean="0">
                <a:solidFill>
                  <a:srgbClr val="000000"/>
                </a:solidFill>
                <a:latin typeface="Consolas" panose="020B0609020204030204" pitchFamily="49" charset="0"/>
              </a:rPr>
              <a:t>5</a:t>
            </a:r>
            <a:r>
              <a:rPr lang="en-US" altLang="en-US" dirty="0" smtClean="0">
                <a:solidFill>
                  <a:srgbClr val="000000"/>
                </a:solidFill>
                <a:latin typeface="Cambria" panose="02040503050406030204" pitchFamily="18" charset="0"/>
              </a:rPr>
              <a:t> (four characters in </a:t>
            </a:r>
            <a:r>
              <a:rPr lang="en-US" altLang="en-US" dirty="0" smtClean="0">
                <a:solidFill>
                  <a:srgbClr val="000000"/>
                </a:solidFill>
                <a:latin typeface="Consolas" panose="020B0609020204030204" pitchFamily="49" charset="0"/>
              </a:rPr>
              <a:t>"test"</a:t>
            </a:r>
            <a:r>
              <a:rPr lang="en-US" altLang="en-US" dirty="0" smtClean="0">
                <a:solidFill>
                  <a:srgbClr val="000000"/>
                </a:solidFill>
                <a:latin typeface="Cambria" panose="02040503050406030204" pitchFamily="18" charset="0"/>
              </a:rPr>
              <a:t> plus a terminating null character). </a:t>
            </a:r>
          </a:p>
          <a:p>
            <a:pPr eaLnBrk="1" hangingPunct="1"/>
            <a:r>
              <a:rPr lang="en-US" altLang="en-US" dirty="0" smtClean="0">
                <a:solidFill>
                  <a:srgbClr val="000000"/>
                </a:solidFill>
                <a:latin typeface="Cambria" panose="02040503050406030204" pitchFamily="18" charset="0"/>
              </a:rPr>
              <a:t>If the third argument is larger than </a:t>
            </a:r>
            <a:r>
              <a:rPr lang="en-US" altLang="en-US" dirty="0" smtClean="0">
                <a:solidFill>
                  <a:srgbClr val="000000"/>
                </a:solidFill>
                <a:latin typeface="Consolas" panose="020B0609020204030204" pitchFamily="49" charset="0"/>
              </a:rPr>
              <a:t>5</a:t>
            </a:r>
            <a:r>
              <a:rPr lang="en-US" altLang="en-US" dirty="0" smtClean="0">
                <a:solidFill>
                  <a:srgbClr val="000000"/>
                </a:solidFill>
                <a:latin typeface="Cambria" panose="02040503050406030204" pitchFamily="18" charset="0"/>
              </a:rPr>
              <a:t>, null characters are appended to the array until the total number of characters specified by the third argument are written.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41628110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9673010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8.6.1  </a:t>
            </a:r>
            <a:r>
              <a:rPr lang="en-US" dirty="0">
                <a:solidFill>
                  <a:srgbClr val="3380E6"/>
                </a:solidFill>
                <a:latin typeface="Calibri" panose="020F0502020204030204" pitchFamily="34" charset="0"/>
              </a:rPr>
              <a:t>Functions </a:t>
            </a:r>
            <a:r>
              <a:rPr lang="en-US" dirty="0" err="1">
                <a:solidFill>
                  <a:srgbClr val="3380E6"/>
                </a:solidFill>
                <a:latin typeface="Consolas" panose="020B0609020204030204" pitchFamily="49" charset="0"/>
              </a:rPr>
              <a:t>strcpy</a:t>
            </a:r>
            <a:r>
              <a:rPr lang="en-US" dirty="0">
                <a:solidFill>
                  <a:srgbClr val="3380E6"/>
                </a:solidFill>
                <a:latin typeface="Calibri" panose="020F0502020204030204" pitchFamily="34" charset="0"/>
              </a:rPr>
              <a:t> and </a:t>
            </a:r>
            <a:r>
              <a:rPr lang="en-US" dirty="0" err="1">
                <a:solidFill>
                  <a:srgbClr val="3380E6"/>
                </a:solidFill>
                <a:latin typeface="Consolas" panose="020B0609020204030204" pitchFamily="49" charset="0"/>
              </a:rPr>
              <a:t>strncpy</a:t>
            </a:r>
            <a:endParaRPr lang="en-US" dirty="0" smtClean="0">
              <a:solidFill>
                <a:srgbClr val="3380E6"/>
              </a:solidFill>
              <a:latin typeface="Consolas" panose="020B0609020204030204" pitchFamily="49" charset="0"/>
            </a:endParaRPr>
          </a:p>
        </p:txBody>
      </p:sp>
      <p:sp>
        <p:nvSpPr>
          <p:cNvPr id="89091"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Figure 8.15 uses </a:t>
            </a:r>
            <a:r>
              <a:rPr lang="en-US" altLang="en-US" dirty="0" err="1" smtClean="0">
                <a:solidFill>
                  <a:srgbClr val="000000"/>
                </a:solidFill>
                <a:latin typeface="Consolas" panose="020B0609020204030204" pitchFamily="49" charset="0"/>
              </a:rPr>
              <a:t>strcpy</a:t>
            </a:r>
            <a:r>
              <a:rPr lang="en-US" altLang="en-US" dirty="0" smtClean="0">
                <a:solidFill>
                  <a:srgbClr val="000000"/>
                </a:solidFill>
                <a:latin typeface="Cambria" panose="02040503050406030204" pitchFamily="18" charset="0"/>
              </a:rPr>
              <a:t> to copy the entire string in array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into array </a:t>
            </a:r>
            <a:r>
              <a:rPr lang="en-US" altLang="en-US" dirty="0" smtClean="0">
                <a:solidFill>
                  <a:srgbClr val="000000"/>
                </a:solidFill>
                <a:latin typeface="Consolas" panose="020B0609020204030204" pitchFamily="49" charset="0"/>
              </a:rPr>
              <a:t>y</a:t>
            </a:r>
            <a:r>
              <a:rPr lang="en-US" altLang="en-US" dirty="0" smtClean="0">
                <a:solidFill>
                  <a:srgbClr val="000000"/>
                </a:solidFill>
                <a:latin typeface="Cambria" panose="02040503050406030204" pitchFamily="18" charset="0"/>
              </a:rPr>
              <a:t> and uses </a:t>
            </a:r>
            <a:r>
              <a:rPr lang="en-US" altLang="en-US" dirty="0" err="1" smtClean="0">
                <a:solidFill>
                  <a:srgbClr val="000000"/>
                </a:solidFill>
                <a:latin typeface="Consolas" panose="020B0609020204030204" pitchFamily="49" charset="0"/>
              </a:rPr>
              <a:t>strncpy</a:t>
            </a:r>
            <a:r>
              <a:rPr lang="en-US" altLang="en-US" dirty="0" smtClean="0">
                <a:solidFill>
                  <a:srgbClr val="000000"/>
                </a:solidFill>
                <a:latin typeface="Cambria" panose="02040503050406030204" pitchFamily="18" charset="0"/>
              </a:rPr>
              <a:t> to copy the first </a:t>
            </a:r>
            <a:r>
              <a:rPr lang="en-US" altLang="en-US" dirty="0" smtClean="0">
                <a:solidFill>
                  <a:srgbClr val="000000"/>
                </a:solidFill>
                <a:latin typeface="Consolas" panose="020B0609020204030204" pitchFamily="49" charset="0"/>
              </a:rPr>
              <a:t>14</a:t>
            </a:r>
            <a:r>
              <a:rPr lang="en-US" altLang="en-US" dirty="0" smtClean="0">
                <a:solidFill>
                  <a:srgbClr val="000000"/>
                </a:solidFill>
                <a:latin typeface="Cambria" panose="02040503050406030204" pitchFamily="18" charset="0"/>
              </a:rPr>
              <a:t> characters of array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into array </a:t>
            </a:r>
            <a:r>
              <a:rPr lang="en-US" altLang="en-US" dirty="0" smtClean="0">
                <a:solidFill>
                  <a:srgbClr val="000000"/>
                </a:solidFill>
                <a:latin typeface="Consolas" panose="020B0609020204030204" pitchFamily="49" charset="0"/>
              </a:rPr>
              <a:t>z</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A </a:t>
            </a:r>
            <a:r>
              <a:rPr lang="en-US" altLang="en-US" i="1" dirty="0" smtClean="0">
                <a:solidFill>
                  <a:srgbClr val="000000"/>
                </a:solidFill>
                <a:latin typeface="Cambria" panose="02040503050406030204" pitchFamily="18" charset="0"/>
              </a:rPr>
              <a:t>null character </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 is appended to array </a:t>
            </a:r>
            <a:r>
              <a:rPr lang="en-US" altLang="en-US" dirty="0" smtClean="0">
                <a:solidFill>
                  <a:srgbClr val="000000"/>
                </a:solidFill>
                <a:latin typeface="Consolas" panose="020B0609020204030204" pitchFamily="49" charset="0"/>
              </a:rPr>
              <a:t>z</a:t>
            </a:r>
            <a:r>
              <a:rPr lang="en-US" altLang="en-US" dirty="0" smtClean="0">
                <a:solidFill>
                  <a:srgbClr val="000000"/>
                </a:solidFill>
                <a:latin typeface="Cambria" panose="02040503050406030204" pitchFamily="18" charset="0"/>
              </a:rPr>
              <a:t>, because the call to </a:t>
            </a:r>
            <a:r>
              <a:rPr lang="en-US" altLang="en-US" dirty="0" err="1" smtClean="0">
                <a:solidFill>
                  <a:srgbClr val="000000"/>
                </a:solidFill>
                <a:latin typeface="Consolas" panose="020B0609020204030204" pitchFamily="49" charset="0"/>
              </a:rPr>
              <a:t>strncpy</a:t>
            </a:r>
            <a:r>
              <a:rPr lang="en-US" altLang="en-US" dirty="0" smtClean="0">
                <a:solidFill>
                  <a:srgbClr val="000000"/>
                </a:solidFill>
                <a:latin typeface="Cambria" panose="02040503050406030204" pitchFamily="18" charset="0"/>
              </a:rPr>
              <a:t> in the program </a:t>
            </a:r>
            <a:r>
              <a:rPr lang="en-US" altLang="en-US" i="1" dirty="0" smtClean="0">
                <a:solidFill>
                  <a:srgbClr val="000000"/>
                </a:solidFill>
                <a:latin typeface="Cambria" panose="02040503050406030204" pitchFamily="18" charset="0"/>
              </a:rPr>
              <a:t>does not write a terminating null character </a:t>
            </a:r>
            <a:r>
              <a:rPr lang="en-US" altLang="en-US" dirty="0" smtClean="0">
                <a:solidFill>
                  <a:srgbClr val="000000"/>
                </a:solidFill>
                <a:latin typeface="Cambria" panose="02040503050406030204" pitchFamily="18" charset="0"/>
              </a:rPr>
              <a:t>(the third argument is less than the string length of the second argument). </a:t>
            </a:r>
          </a:p>
        </p:txBody>
      </p:sp>
      <p:sp>
        <p:nvSpPr>
          <p:cNvPr id="901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8118563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2367203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3428319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8.6.2  </a:t>
            </a:r>
            <a:r>
              <a:rPr lang="en-US" dirty="0">
                <a:solidFill>
                  <a:srgbClr val="3380E6"/>
                </a:solidFill>
                <a:latin typeface="Calibri" panose="020F0502020204030204" pitchFamily="34" charset="0"/>
              </a:rPr>
              <a:t>Functions </a:t>
            </a:r>
            <a:r>
              <a:rPr lang="en-US" dirty="0" err="1">
                <a:solidFill>
                  <a:srgbClr val="3380E6"/>
                </a:solidFill>
                <a:latin typeface="Consolas" panose="020B0609020204030204" pitchFamily="49" charset="0"/>
              </a:rPr>
              <a:t>strcat</a:t>
            </a:r>
            <a:r>
              <a:rPr lang="en-US" dirty="0">
                <a:solidFill>
                  <a:srgbClr val="3380E6"/>
                </a:solidFill>
                <a:latin typeface="Calibri" panose="020F0502020204030204" pitchFamily="34" charset="0"/>
              </a:rPr>
              <a:t> and </a:t>
            </a:r>
            <a:r>
              <a:rPr lang="en-US" dirty="0" err="1">
                <a:solidFill>
                  <a:srgbClr val="3380E6"/>
                </a:solidFill>
                <a:latin typeface="Consolas" panose="020B0609020204030204" pitchFamily="49" charset="0"/>
              </a:rPr>
              <a:t>strncat</a:t>
            </a:r>
            <a:endParaRPr lang="en-US" dirty="0" smtClean="0">
              <a:solidFill>
                <a:srgbClr val="3380E6"/>
              </a:solidFill>
              <a:latin typeface="Consolas" panose="020B0609020204030204" pitchFamily="49" charset="0"/>
            </a:endParaRPr>
          </a:p>
        </p:txBody>
      </p:sp>
      <p:sp>
        <p:nvSpPr>
          <p:cNvPr id="92163" name="Text Placeholder 2"/>
          <p:cNvSpPr>
            <a:spLocks noGrp="1"/>
          </p:cNvSpPr>
          <p:nvPr>
            <p:ph type="body" idx="1"/>
          </p:nvPr>
        </p:nvSpPr>
        <p:spPr/>
        <p:txBody>
          <a:bodyPr>
            <a:normAutofit lnSpcReduction="10000"/>
          </a:bodyPr>
          <a:lstStyle/>
          <a:p>
            <a:pPr eaLnBrk="1" hangingPunct="1">
              <a:lnSpc>
                <a:spcPct val="8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FF"/>
                </a:solidFill>
                <a:latin typeface="Consolas" panose="020B0609020204030204" pitchFamily="49" charset="0"/>
              </a:rPr>
              <a:t>strcat</a:t>
            </a:r>
            <a:r>
              <a:rPr lang="en-US" altLang="en-US" sz="2500" dirty="0" smtClean="0">
                <a:solidFill>
                  <a:srgbClr val="0000FF"/>
                </a:solidFill>
                <a:latin typeface="Consolas" panose="020B0609020204030204" pitchFamily="49" charset="0"/>
              </a:rPr>
              <a:t> </a:t>
            </a:r>
            <a:r>
              <a:rPr lang="en-US" altLang="en-US" sz="2500" dirty="0" smtClean="0">
                <a:solidFill>
                  <a:srgbClr val="000000"/>
                </a:solidFill>
                <a:latin typeface="Cambria" panose="02040503050406030204" pitchFamily="18" charset="0"/>
              </a:rPr>
              <a:t>appends its second argument (a string) to its first argument (a character array containing a string). </a:t>
            </a:r>
          </a:p>
          <a:p>
            <a:pPr eaLnBrk="1" hangingPunct="1">
              <a:lnSpc>
                <a:spcPct val="80000"/>
              </a:lnSpc>
            </a:pPr>
            <a:r>
              <a:rPr lang="en-US" altLang="en-US" sz="2500" dirty="0" smtClean="0">
                <a:solidFill>
                  <a:srgbClr val="000000"/>
                </a:solidFill>
                <a:latin typeface="Cambria" panose="02040503050406030204" pitchFamily="18" charset="0"/>
              </a:rPr>
              <a:t>The first character of the second argument replaces the null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that terminates the string in the first argument. </a:t>
            </a:r>
          </a:p>
          <a:p>
            <a:pPr eaLnBrk="1" hangingPunct="1">
              <a:lnSpc>
                <a:spcPct val="80000"/>
              </a:lnSpc>
            </a:pPr>
            <a:r>
              <a:rPr lang="en-US" altLang="en-US" sz="2500" i="1" dirty="0" smtClean="0">
                <a:solidFill>
                  <a:srgbClr val="000000"/>
                </a:solidFill>
                <a:latin typeface="Cambria" panose="02040503050406030204" pitchFamily="18" charset="0"/>
              </a:rPr>
              <a:t>You must ensure that the array used to store the first string is large enough to store the first string, the second string and the terminating null character copied from the second string. </a:t>
            </a:r>
          </a:p>
          <a:p>
            <a:pPr eaLnBrk="1" hangingPunct="1">
              <a:lnSpc>
                <a:spcPct val="8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strncat</a:t>
            </a:r>
            <a:r>
              <a:rPr lang="en-US" altLang="en-US" sz="2500" dirty="0" smtClean="0">
                <a:solidFill>
                  <a:srgbClr val="000000"/>
                </a:solidFill>
                <a:latin typeface="Cambria" panose="02040503050406030204" pitchFamily="18" charset="0"/>
              </a:rPr>
              <a:t> appends a specified number of characters from the second string to the first string. </a:t>
            </a:r>
          </a:p>
          <a:p>
            <a:pPr eaLnBrk="1" hangingPunct="1">
              <a:lnSpc>
                <a:spcPct val="80000"/>
              </a:lnSpc>
            </a:pPr>
            <a:r>
              <a:rPr lang="en-US" altLang="en-US" sz="2500" dirty="0" smtClean="0">
                <a:solidFill>
                  <a:srgbClr val="000000"/>
                </a:solidFill>
                <a:latin typeface="Cambria" panose="02040503050406030204" pitchFamily="18" charset="0"/>
              </a:rPr>
              <a:t>A terminating null character is appended to the result. </a:t>
            </a:r>
          </a:p>
          <a:p>
            <a:pPr eaLnBrk="1" hangingPunct="1">
              <a:lnSpc>
                <a:spcPct val="80000"/>
              </a:lnSpc>
            </a:pPr>
            <a:r>
              <a:rPr lang="en-US" altLang="en-US" sz="2500" dirty="0" smtClean="0">
                <a:solidFill>
                  <a:srgbClr val="000000"/>
                </a:solidFill>
                <a:latin typeface="Cambria" panose="02040503050406030204" pitchFamily="18" charset="0"/>
              </a:rPr>
              <a:t>Figure 8.16 demonstrates functions </a:t>
            </a:r>
            <a:r>
              <a:rPr lang="en-US" altLang="en-US" sz="2500" dirty="0" err="1" smtClean="0">
                <a:solidFill>
                  <a:srgbClr val="000000"/>
                </a:solidFill>
                <a:latin typeface="Consolas" panose="020B0609020204030204" pitchFamily="49" charset="0"/>
              </a:rPr>
              <a:t>strcat</a:t>
            </a:r>
            <a:r>
              <a:rPr lang="en-US" altLang="en-US" sz="2500" dirty="0" smtClean="0">
                <a:solidFill>
                  <a:srgbClr val="000000"/>
                </a:solidFill>
                <a:latin typeface="Cambria" panose="02040503050406030204" pitchFamily="18" charset="0"/>
              </a:rPr>
              <a:t> and  </a:t>
            </a:r>
            <a:r>
              <a:rPr lang="en-US" altLang="en-US" sz="2500" dirty="0" err="1" smtClean="0">
                <a:solidFill>
                  <a:srgbClr val="000000"/>
                </a:solidFill>
                <a:latin typeface="Consolas" panose="020B0609020204030204" pitchFamily="49" charset="0"/>
              </a:rPr>
              <a:t>strncat</a:t>
            </a:r>
            <a:r>
              <a:rPr lang="en-US" altLang="en-US" sz="2500" dirty="0" smtClean="0">
                <a:solidFill>
                  <a:srgbClr val="000000"/>
                </a:solidFill>
                <a:latin typeface="Cambria" panose="02040503050406030204" pitchFamily="18" charset="0"/>
              </a:rPr>
              <a:t>.</a:t>
            </a:r>
          </a:p>
        </p:txBody>
      </p:sp>
      <p:sp>
        <p:nvSpPr>
          <p:cNvPr id="931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2244490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7814913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6871091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8.7  </a:t>
            </a:r>
            <a:r>
              <a:rPr lang="en-US" dirty="0" smtClean="0">
                <a:solidFill>
                  <a:srgbClr val="3380E6"/>
                </a:solidFill>
                <a:latin typeface="Calibri" panose="020F0502020204030204" pitchFamily="34" charset="0"/>
              </a:rPr>
              <a:t>Comparison Functions of the String-Handling Library</a:t>
            </a:r>
          </a:p>
        </p:txBody>
      </p:sp>
      <p:sp>
        <p:nvSpPr>
          <p:cNvPr id="9523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This section presents the string-handling library’s </a:t>
            </a:r>
            <a:r>
              <a:rPr lang="en-US" altLang="en-US" dirty="0" smtClean="0">
                <a:solidFill>
                  <a:srgbClr val="0000FF"/>
                </a:solidFill>
                <a:latin typeface="Cambria" panose="02040503050406030204" pitchFamily="18" charset="0"/>
              </a:rPr>
              <a:t>string-comparison functions</a:t>
            </a:r>
            <a:r>
              <a:rPr lang="en-US" altLang="en-US" dirty="0" smtClean="0">
                <a:solidFill>
                  <a:srgbClr val="000000"/>
                </a:solidFill>
                <a:latin typeface="Cambria" panose="02040503050406030204" pitchFamily="18" charset="0"/>
              </a:rPr>
              <a:t>, </a:t>
            </a:r>
            <a:r>
              <a:rPr lang="en-US" altLang="en-US" dirty="0" err="1" smtClean="0">
                <a:solidFill>
                  <a:srgbClr val="0000FF"/>
                </a:solidFill>
                <a:latin typeface="Consolas" panose="020B0609020204030204" pitchFamily="49" charset="0"/>
              </a:rPr>
              <a:t>strcmp</a:t>
            </a:r>
            <a:r>
              <a:rPr lang="en-US" altLang="en-US" dirty="0" smtClean="0">
                <a:solidFill>
                  <a:srgbClr val="000000"/>
                </a:solidFill>
                <a:latin typeface="Cambria" panose="02040503050406030204" pitchFamily="18" charset="0"/>
              </a:rPr>
              <a:t> and </a:t>
            </a:r>
            <a:r>
              <a:rPr lang="en-US" altLang="en-US" dirty="0" err="1" smtClean="0">
                <a:solidFill>
                  <a:srgbClr val="0000FF"/>
                </a:solidFill>
                <a:latin typeface="Consolas" panose="020B0609020204030204" pitchFamily="49" charset="0"/>
              </a:rPr>
              <a:t>strncmp</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Fig. 8.17 contains their prototypes and a brief description of each function. </a:t>
            </a:r>
          </a:p>
        </p:txBody>
      </p:sp>
      <p:sp>
        <p:nvSpPr>
          <p:cNvPr id="962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600510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8.2  </a:t>
            </a:r>
            <a:r>
              <a:rPr lang="en-US" dirty="0" smtClean="0">
                <a:solidFill>
                  <a:srgbClr val="3380E6"/>
                </a:solidFill>
                <a:latin typeface="Calibri" panose="020F0502020204030204" pitchFamily="34" charset="0"/>
              </a:rPr>
              <a:t>Fundamentals of Strings and Characters (Cont.)</a:t>
            </a:r>
          </a:p>
        </p:txBody>
      </p:sp>
      <p:sp>
        <p:nvSpPr>
          <p:cNvPr id="18435"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A string in C is an array of characters ending in the </a:t>
            </a:r>
            <a:r>
              <a:rPr lang="en-US" altLang="en-US" sz="2500" dirty="0" smtClean="0">
                <a:solidFill>
                  <a:srgbClr val="0000FF"/>
                </a:solidFill>
                <a:latin typeface="Cambria" panose="02040503050406030204" pitchFamily="18" charset="0"/>
              </a:rPr>
              <a:t>null character (</a:t>
            </a:r>
            <a:r>
              <a:rPr lang="en-US" altLang="en-US" sz="2500" dirty="0" smtClean="0">
                <a:solidFill>
                  <a:srgbClr val="0000FF"/>
                </a:solidFill>
                <a:latin typeface="Consolas" panose="020B0609020204030204" pitchFamily="49" charset="0"/>
              </a:rPr>
              <a:t>'\0'</a:t>
            </a:r>
            <a:r>
              <a:rPr lang="en-US" altLang="en-US" sz="2500" dirty="0" smtClean="0">
                <a:solidFill>
                  <a:srgbClr val="0000FF"/>
                </a:solidFill>
                <a:latin typeface="Cambria" panose="02040503050406030204" pitchFamily="18" charset="0"/>
              </a:rPr>
              <a: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A string is accessed via a </a:t>
            </a:r>
            <a:r>
              <a:rPr lang="en-US" altLang="en-US" sz="2500" i="1" dirty="0" smtClean="0">
                <a:solidFill>
                  <a:srgbClr val="000000"/>
                </a:solidFill>
                <a:latin typeface="Cambria" panose="02040503050406030204" pitchFamily="18" charset="0"/>
              </a:rPr>
              <a:t>pointer</a:t>
            </a:r>
            <a:r>
              <a:rPr lang="en-US" altLang="en-US" sz="2500" dirty="0" smtClean="0">
                <a:solidFill>
                  <a:srgbClr val="000000"/>
                </a:solidFill>
                <a:latin typeface="Cambria" panose="02040503050406030204" pitchFamily="18" charset="0"/>
              </a:rPr>
              <a:t> to the first character in the string. </a:t>
            </a:r>
          </a:p>
          <a:p>
            <a:pPr eaLnBrk="1" hangingPunct="1">
              <a:lnSpc>
                <a:spcPct val="90000"/>
              </a:lnSpc>
            </a:pPr>
            <a:r>
              <a:rPr lang="en-US" altLang="en-US" sz="2500" dirty="0" smtClean="0">
                <a:solidFill>
                  <a:srgbClr val="000000"/>
                </a:solidFill>
                <a:latin typeface="Cambria" panose="02040503050406030204" pitchFamily="18" charset="0"/>
              </a:rPr>
              <a:t>The value of a string is the address of its first character. </a:t>
            </a:r>
          </a:p>
          <a:p>
            <a:pPr eaLnBrk="1" hangingPunct="1">
              <a:lnSpc>
                <a:spcPct val="90000"/>
              </a:lnSpc>
            </a:pPr>
            <a:r>
              <a:rPr lang="en-US" altLang="en-US" sz="2500" dirty="0" smtClean="0">
                <a:solidFill>
                  <a:srgbClr val="000000"/>
                </a:solidFill>
                <a:latin typeface="Cambria" panose="02040503050406030204" pitchFamily="18" charset="0"/>
              </a:rPr>
              <a:t>Thus, in C, it’s appropriate to say that a </a:t>
            </a:r>
            <a:r>
              <a:rPr lang="en-US" altLang="en-US" sz="2500" dirty="0" smtClean="0">
                <a:solidFill>
                  <a:srgbClr val="0000FF"/>
                </a:solidFill>
                <a:latin typeface="Cambria" panose="02040503050406030204" pitchFamily="18" charset="0"/>
              </a:rPr>
              <a:t>string is a pointer</a:t>
            </a:r>
            <a:r>
              <a:rPr lang="en-US" altLang="en-US" sz="2500" dirty="0" smtClean="0">
                <a:solidFill>
                  <a:srgbClr val="000000"/>
                </a:solidFill>
                <a:latin typeface="Cambria" panose="02040503050406030204" pitchFamily="18" charset="0"/>
              </a:rPr>
              <a:t>—in fact, a pointer to the string’s first character. </a:t>
            </a:r>
          </a:p>
          <a:p>
            <a:pPr eaLnBrk="1" hangingPunct="1">
              <a:lnSpc>
                <a:spcPct val="90000"/>
              </a:lnSpc>
            </a:pPr>
            <a:r>
              <a:rPr lang="en-US" altLang="en-US" sz="2500" dirty="0" smtClean="0">
                <a:solidFill>
                  <a:srgbClr val="000000"/>
                </a:solidFill>
                <a:latin typeface="Cambria" panose="02040503050406030204" pitchFamily="18" charset="0"/>
              </a:rPr>
              <a:t>In this sense, strings are like arrays, because an array is also a pointer to its first element.</a:t>
            </a:r>
          </a:p>
          <a:p>
            <a:pPr eaLnBrk="1" hangingPunct="1">
              <a:lnSpc>
                <a:spcPct val="90000"/>
              </a:lnSpc>
            </a:pPr>
            <a:r>
              <a:rPr lang="en-US" altLang="en-US" sz="2500" dirty="0" smtClean="0">
                <a:solidFill>
                  <a:srgbClr val="000000"/>
                </a:solidFill>
                <a:latin typeface="Cambria" panose="02040503050406030204" pitchFamily="18" charset="0"/>
              </a:rPr>
              <a:t>A </a:t>
            </a:r>
            <a:r>
              <a:rPr lang="en-US" altLang="en-US" sz="2500" i="1" dirty="0" smtClean="0">
                <a:solidFill>
                  <a:srgbClr val="000000"/>
                </a:solidFill>
                <a:latin typeface="Cambria" panose="02040503050406030204" pitchFamily="18" charset="0"/>
              </a:rPr>
              <a:t>character array</a:t>
            </a:r>
            <a:r>
              <a:rPr lang="en-US" altLang="en-US" sz="2500" dirty="0" smtClean="0">
                <a:solidFill>
                  <a:srgbClr val="000000"/>
                </a:solidFill>
                <a:latin typeface="Cambria" panose="02040503050406030204" pitchFamily="18" charset="0"/>
              </a:rPr>
              <a:t> or a </a:t>
            </a:r>
            <a:r>
              <a:rPr lang="en-US" altLang="en-US" sz="2500" i="1" dirty="0" smtClean="0">
                <a:solidFill>
                  <a:srgbClr val="000000"/>
                </a:solidFill>
                <a:latin typeface="Cambria" panose="02040503050406030204" pitchFamily="18" charset="0"/>
              </a:rPr>
              <a:t>variable of type </a:t>
            </a:r>
            <a:r>
              <a:rPr lang="en-US" altLang="en-US" sz="2500" i="1" dirty="0" smtClean="0">
                <a:solidFill>
                  <a:srgbClr val="000000"/>
                </a:solidFill>
                <a:latin typeface="Consolas" panose="020B0609020204030204" pitchFamily="49" charset="0"/>
              </a:rPr>
              <a:t>char</a:t>
            </a:r>
            <a:r>
              <a:rPr lang="en-US" altLang="en-US" sz="2500" i="1" dirty="0" smtClean="0">
                <a:solidFill>
                  <a:srgbClr val="000000"/>
                </a:solidFill>
                <a:latin typeface="Cambria" panose="02040503050406030204" pitchFamily="18" charset="0"/>
              </a:rPr>
              <a:t> </a:t>
            </a:r>
            <a:r>
              <a:rPr lang="en-US" altLang="en-US" sz="2500" i="1" dirty="0" smtClean="0">
                <a:solidFill>
                  <a:srgbClr val="000000"/>
                </a:solidFill>
                <a:latin typeface="Consolas" panose="020B0609020204030204" pitchFamily="49" charset="0"/>
              </a:rPr>
              <a:t>*</a:t>
            </a:r>
            <a:r>
              <a:rPr lang="en-US" altLang="en-US" sz="2500" i="1" dirty="0" smtClean="0">
                <a:solidFill>
                  <a:srgbClr val="000000"/>
                </a:solidFill>
                <a:latin typeface="Cambria" panose="02040503050406030204" pitchFamily="18" charset="0"/>
              </a:rPr>
              <a:t> </a:t>
            </a:r>
            <a:r>
              <a:rPr lang="en-US" altLang="en-US" sz="2500" dirty="0" smtClean="0">
                <a:solidFill>
                  <a:srgbClr val="000000"/>
                </a:solidFill>
                <a:latin typeface="Cambria" panose="02040503050406030204" pitchFamily="18" charset="0"/>
              </a:rPr>
              <a:t>can be initialized with a string in a definition. </a:t>
            </a:r>
          </a:p>
        </p:txBody>
      </p:sp>
      <p:sp>
        <p:nvSpPr>
          <p:cNvPr id="163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6196134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6338809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8.7  </a:t>
            </a:r>
            <a:r>
              <a:rPr lang="en-US" dirty="0" smtClean="0">
                <a:solidFill>
                  <a:srgbClr val="3380E6"/>
                </a:solidFill>
                <a:latin typeface="Calibri" panose="020F0502020204030204" pitchFamily="34" charset="0"/>
              </a:rPr>
              <a:t>Comparison Functions of the String-Handling Library (Cont.)</a:t>
            </a:r>
          </a:p>
        </p:txBody>
      </p:sp>
      <p:sp>
        <p:nvSpPr>
          <p:cNvPr id="97283" name="Text Placeholder 2"/>
          <p:cNvSpPr>
            <a:spLocks noGrp="1"/>
          </p:cNvSpPr>
          <p:nvPr>
            <p:ph type="body" idx="1"/>
          </p:nvPr>
        </p:nvSpPr>
        <p:spPr/>
        <p:txBody>
          <a:bodyPr>
            <a:normAutofit lnSpcReduction="10000"/>
          </a:bodyPr>
          <a:lstStyle/>
          <a:p>
            <a:pPr eaLnBrk="1" hangingPunct="1">
              <a:lnSpc>
                <a:spcPct val="90000"/>
              </a:lnSpc>
            </a:pPr>
            <a:r>
              <a:rPr lang="en-US" altLang="en-US" sz="2300" dirty="0" smtClean="0">
                <a:solidFill>
                  <a:srgbClr val="000000"/>
                </a:solidFill>
                <a:latin typeface="Cambria" panose="02040503050406030204" pitchFamily="18" charset="0"/>
              </a:rPr>
              <a:t>Figure 8.18 compares three strings using </a:t>
            </a:r>
            <a:r>
              <a:rPr lang="en-US" altLang="en-US" sz="2300" dirty="0" err="1" smtClean="0">
                <a:solidFill>
                  <a:srgbClr val="000000"/>
                </a:solidFill>
                <a:latin typeface="Consolas" panose="020B0609020204030204" pitchFamily="49" charset="0"/>
              </a:rPr>
              <a:t>strcmp</a:t>
            </a:r>
            <a:r>
              <a:rPr lang="en-US" altLang="en-US" sz="2300" dirty="0" smtClean="0">
                <a:solidFill>
                  <a:srgbClr val="000000"/>
                </a:solidFill>
                <a:latin typeface="Cambria" panose="02040503050406030204" pitchFamily="18" charset="0"/>
              </a:rPr>
              <a:t> and </a:t>
            </a:r>
            <a:r>
              <a:rPr lang="en-US" altLang="en-US" sz="2300" dirty="0" err="1" smtClean="0">
                <a:solidFill>
                  <a:srgbClr val="000000"/>
                </a:solidFill>
                <a:latin typeface="Consolas" panose="020B0609020204030204" pitchFamily="49" charset="0"/>
              </a:rPr>
              <a:t>strncmp</a:t>
            </a:r>
            <a:r>
              <a:rPr lang="en-US" altLang="en-US" sz="2300" dirty="0" smtClean="0">
                <a:solidFill>
                  <a:srgbClr val="000000"/>
                </a:solidFill>
                <a:latin typeface="Cambria" panose="02040503050406030204" pitchFamily="18" charset="0"/>
              </a:rPr>
              <a:t>. </a:t>
            </a:r>
          </a:p>
          <a:p>
            <a:pPr eaLnBrk="1" hangingPunct="1">
              <a:lnSpc>
                <a:spcPct val="90000"/>
              </a:lnSpc>
            </a:pPr>
            <a:r>
              <a:rPr lang="en-US" altLang="en-US" sz="2300" dirty="0" smtClean="0">
                <a:solidFill>
                  <a:srgbClr val="000000"/>
                </a:solidFill>
                <a:latin typeface="Cambria" panose="02040503050406030204" pitchFamily="18" charset="0"/>
              </a:rPr>
              <a:t>Function </a:t>
            </a:r>
            <a:r>
              <a:rPr lang="en-US" altLang="en-US" sz="2300" dirty="0" err="1" smtClean="0">
                <a:solidFill>
                  <a:srgbClr val="000000"/>
                </a:solidFill>
                <a:latin typeface="Consolas" panose="020B0609020204030204" pitchFamily="49" charset="0"/>
              </a:rPr>
              <a:t>strcmp</a:t>
            </a:r>
            <a:r>
              <a:rPr lang="en-US" altLang="en-US" sz="2300" dirty="0" smtClean="0">
                <a:solidFill>
                  <a:srgbClr val="000000"/>
                </a:solidFill>
                <a:latin typeface="Cambria" panose="02040503050406030204" pitchFamily="18" charset="0"/>
              </a:rPr>
              <a:t> compares its first string argument with its second string argument, character by character. </a:t>
            </a:r>
          </a:p>
          <a:p>
            <a:pPr eaLnBrk="1" hangingPunct="1">
              <a:lnSpc>
                <a:spcPct val="90000"/>
              </a:lnSpc>
            </a:pPr>
            <a:r>
              <a:rPr lang="en-US" altLang="en-US" sz="2300" dirty="0" smtClean="0">
                <a:solidFill>
                  <a:srgbClr val="000000"/>
                </a:solidFill>
                <a:latin typeface="Cambria" panose="02040503050406030204" pitchFamily="18" charset="0"/>
              </a:rPr>
              <a:t>The function returns 0 if the strings are equal, a </a:t>
            </a:r>
            <a:r>
              <a:rPr lang="en-US" altLang="en-US" sz="2300" i="1" dirty="0" smtClean="0">
                <a:solidFill>
                  <a:srgbClr val="000000"/>
                </a:solidFill>
                <a:latin typeface="Cambria" panose="02040503050406030204" pitchFamily="18" charset="0"/>
              </a:rPr>
              <a:t>negative value </a:t>
            </a:r>
            <a:r>
              <a:rPr lang="en-US" altLang="en-US" sz="2300" dirty="0" smtClean="0">
                <a:solidFill>
                  <a:srgbClr val="000000"/>
                </a:solidFill>
                <a:latin typeface="Cambria" panose="02040503050406030204" pitchFamily="18" charset="0"/>
              </a:rPr>
              <a:t>if the first string is less than the second string and a </a:t>
            </a:r>
            <a:r>
              <a:rPr lang="en-US" altLang="en-US" sz="2300" i="1" dirty="0" smtClean="0">
                <a:solidFill>
                  <a:srgbClr val="000000"/>
                </a:solidFill>
                <a:latin typeface="Cambria" panose="02040503050406030204" pitchFamily="18" charset="0"/>
              </a:rPr>
              <a:t>positive value </a:t>
            </a:r>
            <a:r>
              <a:rPr lang="en-US" altLang="en-US" sz="2300" dirty="0" smtClean="0">
                <a:solidFill>
                  <a:srgbClr val="000000"/>
                </a:solidFill>
                <a:latin typeface="Cambria" panose="02040503050406030204" pitchFamily="18" charset="0"/>
              </a:rPr>
              <a:t>if the first string is greater than the second string. </a:t>
            </a:r>
          </a:p>
          <a:p>
            <a:pPr eaLnBrk="1" hangingPunct="1">
              <a:lnSpc>
                <a:spcPct val="90000"/>
              </a:lnSpc>
            </a:pPr>
            <a:r>
              <a:rPr lang="en-US" altLang="en-US" sz="2300" dirty="0" smtClean="0">
                <a:solidFill>
                  <a:srgbClr val="000000"/>
                </a:solidFill>
                <a:latin typeface="Cambria" panose="02040503050406030204" pitchFamily="18" charset="0"/>
              </a:rPr>
              <a:t>Function </a:t>
            </a:r>
            <a:r>
              <a:rPr lang="en-US" altLang="en-US" sz="2300" dirty="0" err="1" smtClean="0">
                <a:solidFill>
                  <a:srgbClr val="000000"/>
                </a:solidFill>
                <a:latin typeface="Consolas" panose="020B0609020204030204" pitchFamily="49" charset="0"/>
              </a:rPr>
              <a:t>strncmp</a:t>
            </a:r>
            <a:r>
              <a:rPr lang="en-US" altLang="en-US" sz="2300" dirty="0" smtClean="0">
                <a:solidFill>
                  <a:srgbClr val="000000"/>
                </a:solidFill>
                <a:latin typeface="Cambria" panose="02040503050406030204" pitchFamily="18" charset="0"/>
              </a:rPr>
              <a:t> is equivalent to </a:t>
            </a:r>
            <a:r>
              <a:rPr lang="en-US" altLang="en-US" sz="2300" dirty="0" err="1" smtClean="0">
                <a:solidFill>
                  <a:srgbClr val="000000"/>
                </a:solidFill>
                <a:latin typeface="Consolas" panose="020B0609020204030204" pitchFamily="49" charset="0"/>
              </a:rPr>
              <a:t>strcmp</a:t>
            </a:r>
            <a:r>
              <a:rPr lang="en-US" altLang="en-US" sz="2300" dirty="0" smtClean="0">
                <a:solidFill>
                  <a:srgbClr val="000000"/>
                </a:solidFill>
                <a:latin typeface="Cambria" panose="02040503050406030204" pitchFamily="18" charset="0"/>
              </a:rPr>
              <a:t>, except that </a:t>
            </a:r>
            <a:r>
              <a:rPr lang="en-US" altLang="en-US" sz="2300" dirty="0" err="1" smtClean="0">
                <a:solidFill>
                  <a:srgbClr val="000000"/>
                </a:solidFill>
                <a:latin typeface="Consolas" panose="020B0609020204030204" pitchFamily="49" charset="0"/>
              </a:rPr>
              <a:t>strncmp</a:t>
            </a:r>
            <a:r>
              <a:rPr lang="en-US" altLang="en-US" sz="2300" dirty="0" smtClean="0">
                <a:solidFill>
                  <a:srgbClr val="000000"/>
                </a:solidFill>
                <a:latin typeface="Cambria" panose="02040503050406030204" pitchFamily="18" charset="0"/>
              </a:rPr>
              <a:t> compares up to a specified number of characters. </a:t>
            </a:r>
          </a:p>
          <a:p>
            <a:pPr eaLnBrk="1" hangingPunct="1">
              <a:lnSpc>
                <a:spcPct val="90000"/>
              </a:lnSpc>
            </a:pPr>
            <a:r>
              <a:rPr lang="en-US" altLang="en-US" sz="2300" dirty="0" smtClean="0">
                <a:solidFill>
                  <a:srgbClr val="000000"/>
                </a:solidFill>
                <a:latin typeface="Cambria" panose="02040503050406030204" pitchFamily="18" charset="0"/>
              </a:rPr>
              <a:t>Function </a:t>
            </a:r>
            <a:r>
              <a:rPr lang="en-US" altLang="en-US" sz="2300" dirty="0" err="1" smtClean="0">
                <a:solidFill>
                  <a:srgbClr val="000000"/>
                </a:solidFill>
                <a:latin typeface="Consolas" panose="020B0609020204030204" pitchFamily="49" charset="0"/>
              </a:rPr>
              <a:t>strncmp</a:t>
            </a:r>
            <a:r>
              <a:rPr lang="en-US" altLang="en-US" sz="2300" dirty="0" smtClean="0">
                <a:solidFill>
                  <a:srgbClr val="000000"/>
                </a:solidFill>
                <a:latin typeface="Cambria" panose="02040503050406030204" pitchFamily="18" charset="0"/>
              </a:rPr>
              <a:t> does </a:t>
            </a:r>
            <a:r>
              <a:rPr lang="en-US" altLang="en-US" sz="2300" i="1" dirty="0" smtClean="0">
                <a:solidFill>
                  <a:srgbClr val="000000"/>
                </a:solidFill>
                <a:latin typeface="Cambria" panose="02040503050406030204" pitchFamily="18" charset="0"/>
              </a:rPr>
              <a:t>not</a:t>
            </a:r>
            <a:r>
              <a:rPr lang="en-US" altLang="en-US" sz="2300" dirty="0" smtClean="0">
                <a:solidFill>
                  <a:srgbClr val="000000"/>
                </a:solidFill>
                <a:latin typeface="Cambria" panose="02040503050406030204" pitchFamily="18" charset="0"/>
              </a:rPr>
              <a:t> compare characters following a null character in a string. </a:t>
            </a:r>
          </a:p>
          <a:p>
            <a:pPr eaLnBrk="1" hangingPunct="1">
              <a:lnSpc>
                <a:spcPct val="90000"/>
              </a:lnSpc>
            </a:pPr>
            <a:r>
              <a:rPr lang="en-US" altLang="en-US" sz="2300" dirty="0" smtClean="0">
                <a:solidFill>
                  <a:srgbClr val="000000"/>
                </a:solidFill>
                <a:latin typeface="Cambria" panose="02040503050406030204" pitchFamily="18" charset="0"/>
              </a:rPr>
              <a:t>The program prints the integer value returned by each function call. </a:t>
            </a:r>
          </a:p>
        </p:txBody>
      </p:sp>
      <p:sp>
        <p:nvSpPr>
          <p:cNvPr id="983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2276168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915250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6687936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75377552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8.7  </a:t>
            </a:r>
            <a:r>
              <a:rPr lang="en-US" dirty="0" smtClean="0">
                <a:solidFill>
                  <a:srgbClr val="3380E6"/>
                </a:solidFill>
                <a:latin typeface="Calibri" panose="020F0502020204030204" pitchFamily="34" charset="0"/>
              </a:rPr>
              <a:t>Comparison Functions of the String-Handling Library (Cont.)</a:t>
            </a:r>
          </a:p>
        </p:txBody>
      </p:sp>
      <p:sp>
        <p:nvSpPr>
          <p:cNvPr id="10137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To understand just what it means for one string to be “greater than” or “less than” another, consider the process of alphabetizing a series of last names. </a:t>
            </a:r>
          </a:p>
          <a:p>
            <a:pPr eaLnBrk="1" hangingPunct="1"/>
            <a:r>
              <a:rPr lang="en-US" altLang="en-US" dirty="0" smtClean="0">
                <a:solidFill>
                  <a:srgbClr val="000000"/>
                </a:solidFill>
                <a:latin typeface="Cambria" panose="02040503050406030204" pitchFamily="18" charset="0"/>
              </a:rPr>
              <a:t>The reader would, no doubt, place “Jones” before “Smith,” because the first letter of “Jones” comes before the first letter of “Smith” in the alphabet. </a:t>
            </a:r>
          </a:p>
        </p:txBody>
      </p:sp>
      <p:sp>
        <p:nvSpPr>
          <p:cNvPr id="1024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963602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8.7  </a:t>
            </a:r>
            <a:r>
              <a:rPr lang="en-US" dirty="0" smtClean="0">
                <a:solidFill>
                  <a:srgbClr val="3380E6"/>
                </a:solidFill>
                <a:latin typeface="Calibri" panose="020F0502020204030204" pitchFamily="34" charset="0"/>
              </a:rPr>
              <a:t>Comparison Functions of the String-Handling Library (Cont.)</a:t>
            </a:r>
          </a:p>
        </p:txBody>
      </p:sp>
      <p:sp>
        <p:nvSpPr>
          <p:cNvPr id="102403" name="Text Placeholder 2"/>
          <p:cNvSpPr>
            <a:spLocks noGrp="1"/>
          </p:cNvSpPr>
          <p:nvPr>
            <p:ph type="body" idx="1"/>
          </p:nvPr>
        </p:nvSpPr>
        <p:spPr/>
        <p:txBody>
          <a:bodyPr>
            <a:normAutofit lnSpcReduction="10000"/>
          </a:bodyPr>
          <a:lstStyle/>
          <a:p>
            <a:pPr eaLnBrk="1" hangingPunct="1">
              <a:lnSpc>
                <a:spcPct val="90000"/>
              </a:lnSpc>
            </a:pPr>
            <a:r>
              <a:rPr lang="en-US" altLang="en-US" sz="2600" dirty="0" smtClean="0">
                <a:solidFill>
                  <a:srgbClr val="000000"/>
                </a:solidFill>
                <a:latin typeface="Cambria" panose="02040503050406030204" pitchFamily="18" charset="0"/>
              </a:rPr>
              <a:t>But the alphabet is more than just a list of 26 letters—it’s an ordered list of characters. </a:t>
            </a:r>
          </a:p>
          <a:p>
            <a:pPr eaLnBrk="1" hangingPunct="1">
              <a:lnSpc>
                <a:spcPct val="90000"/>
              </a:lnSpc>
            </a:pPr>
            <a:r>
              <a:rPr lang="en-US" altLang="en-US" sz="2600" dirty="0" smtClean="0">
                <a:solidFill>
                  <a:srgbClr val="000000"/>
                </a:solidFill>
                <a:latin typeface="Cambria" panose="02040503050406030204" pitchFamily="18" charset="0"/>
              </a:rPr>
              <a:t>Each letter occurs in a specific position within the list. </a:t>
            </a:r>
          </a:p>
          <a:p>
            <a:pPr eaLnBrk="1" hangingPunct="1">
              <a:lnSpc>
                <a:spcPct val="90000"/>
              </a:lnSpc>
            </a:pPr>
            <a:r>
              <a:rPr lang="en-US" altLang="en-US" sz="2600" dirty="0" smtClean="0">
                <a:solidFill>
                  <a:srgbClr val="000000"/>
                </a:solidFill>
                <a:latin typeface="Cambria" panose="02040503050406030204" pitchFamily="18" charset="0"/>
              </a:rPr>
              <a:t>“Z” is more than merely a letter of the alphabet; “Z” is specifically the 26</a:t>
            </a:r>
            <a:r>
              <a:rPr lang="en-US" altLang="en-US" sz="2600" baseline="30000" dirty="0" smtClean="0">
                <a:solidFill>
                  <a:srgbClr val="000000"/>
                </a:solidFill>
                <a:latin typeface="Cambria" panose="02040503050406030204" pitchFamily="18" charset="0"/>
              </a:rPr>
              <a:t>th</a:t>
            </a:r>
            <a:r>
              <a:rPr lang="en-US" altLang="en-US" sz="2600" dirty="0" smtClean="0">
                <a:solidFill>
                  <a:srgbClr val="000000"/>
                </a:solidFill>
                <a:latin typeface="Cambria" panose="02040503050406030204" pitchFamily="18" charset="0"/>
              </a:rPr>
              <a:t> letter of the alphabet.</a:t>
            </a:r>
          </a:p>
          <a:p>
            <a:pPr eaLnBrk="1" hangingPunct="1">
              <a:lnSpc>
                <a:spcPct val="90000"/>
              </a:lnSpc>
            </a:pPr>
            <a:r>
              <a:rPr lang="en-US" altLang="en-US" sz="2600" dirty="0" smtClean="0">
                <a:solidFill>
                  <a:srgbClr val="000000"/>
                </a:solidFill>
                <a:latin typeface="Cambria" panose="02040503050406030204" pitchFamily="18" charset="0"/>
              </a:rPr>
              <a:t>How do the string comparison functions know that one particular letter comes before another? </a:t>
            </a:r>
          </a:p>
          <a:p>
            <a:pPr eaLnBrk="1" hangingPunct="1">
              <a:lnSpc>
                <a:spcPct val="90000"/>
              </a:lnSpc>
            </a:pPr>
            <a:r>
              <a:rPr lang="en-US" altLang="en-US" sz="2600" dirty="0" smtClean="0">
                <a:solidFill>
                  <a:srgbClr val="000000"/>
                </a:solidFill>
                <a:latin typeface="Cambria" panose="02040503050406030204" pitchFamily="18" charset="0"/>
              </a:rPr>
              <a:t>All characters are represented inside the computer as </a:t>
            </a:r>
            <a:r>
              <a:rPr lang="en-US" altLang="en-US" sz="2600" dirty="0" smtClean="0">
                <a:solidFill>
                  <a:srgbClr val="0000FF"/>
                </a:solidFill>
                <a:latin typeface="Cambria" panose="02040503050406030204" pitchFamily="18" charset="0"/>
              </a:rPr>
              <a:t>numeric codes</a:t>
            </a:r>
            <a:r>
              <a:rPr lang="en-US" altLang="en-US" sz="2600" dirty="0" smtClean="0">
                <a:solidFill>
                  <a:srgbClr val="000000"/>
                </a:solidFill>
                <a:latin typeface="Cambria" panose="02040503050406030204" pitchFamily="18" charset="0"/>
              </a:rPr>
              <a:t> in character sets such as ASCII and Unicode; when the computer compares two strings, it actually compares the numeric codes of the characters in the strings.</a:t>
            </a:r>
          </a:p>
        </p:txBody>
      </p:sp>
      <p:sp>
        <p:nvSpPr>
          <p:cNvPr id="1034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7842173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8.8  </a:t>
            </a:r>
            <a:r>
              <a:rPr lang="en-US" dirty="0" smtClean="0">
                <a:solidFill>
                  <a:srgbClr val="3380E6"/>
                </a:solidFill>
                <a:latin typeface="Calibri" panose="020F0502020204030204" pitchFamily="34" charset="0"/>
              </a:rPr>
              <a:t>Search Functions of the String-Handling Library</a:t>
            </a:r>
          </a:p>
        </p:txBody>
      </p:sp>
      <p:sp>
        <p:nvSpPr>
          <p:cNvPr id="10342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This section presents the functions of the string-handling library used to search strings for characters and other strings. </a:t>
            </a:r>
          </a:p>
          <a:p>
            <a:pPr eaLnBrk="1" hangingPunct="1"/>
            <a:r>
              <a:rPr lang="en-US" altLang="en-US" dirty="0" smtClean="0">
                <a:solidFill>
                  <a:srgbClr val="000000"/>
                </a:solidFill>
                <a:latin typeface="Cambria" panose="02040503050406030204" pitchFamily="18" charset="0"/>
              </a:rPr>
              <a:t>The functions are summarized in Fig. 8.19. </a:t>
            </a:r>
          </a:p>
          <a:p>
            <a:pPr eaLnBrk="1" hangingPunct="1"/>
            <a:r>
              <a:rPr lang="en-US" altLang="en-US" dirty="0" smtClean="0">
                <a:solidFill>
                  <a:srgbClr val="000000"/>
                </a:solidFill>
                <a:latin typeface="Cambria" panose="02040503050406030204" pitchFamily="18" charset="0"/>
              </a:rPr>
              <a:t>The functions </a:t>
            </a:r>
            <a:r>
              <a:rPr lang="en-US" altLang="en-US" dirty="0" err="1" smtClean="0">
                <a:solidFill>
                  <a:srgbClr val="000000"/>
                </a:solidFill>
                <a:latin typeface="Consolas" panose="020B0609020204030204" pitchFamily="49" charset="0"/>
              </a:rPr>
              <a:t>strcspn</a:t>
            </a:r>
            <a:r>
              <a:rPr lang="en-US" altLang="en-US" dirty="0" smtClean="0">
                <a:solidFill>
                  <a:srgbClr val="000000"/>
                </a:solidFill>
                <a:latin typeface="Cambria" panose="02040503050406030204" pitchFamily="18" charset="0"/>
              </a:rPr>
              <a:t> and </a:t>
            </a:r>
            <a:r>
              <a:rPr lang="en-US" altLang="en-US" dirty="0" err="1" smtClean="0">
                <a:solidFill>
                  <a:srgbClr val="000000"/>
                </a:solidFill>
                <a:latin typeface="Consolas" panose="020B0609020204030204" pitchFamily="49" charset="0"/>
              </a:rPr>
              <a:t>strspn</a:t>
            </a:r>
            <a:r>
              <a:rPr lang="en-US" altLang="en-US" dirty="0" smtClean="0">
                <a:solidFill>
                  <a:srgbClr val="000000"/>
                </a:solidFill>
                <a:latin typeface="Cambria" panose="02040503050406030204" pitchFamily="18" charset="0"/>
              </a:rPr>
              <a:t> return </a:t>
            </a:r>
            <a:r>
              <a:rPr lang="en-US" altLang="en-US" dirty="0" err="1" smtClean="0">
                <a:solidFill>
                  <a:srgbClr val="000000"/>
                </a:solidFill>
                <a:latin typeface="Consolas" panose="020B0609020204030204" pitchFamily="49" charset="0"/>
              </a:rPr>
              <a:t>size_t</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00"/>
                </a:solidFill>
                <a:latin typeface="Cambria" panose="02040503050406030204" pitchFamily="18" charset="0"/>
              </a:rPr>
              <a:t>[</a:t>
            </a:r>
            <a:r>
              <a:rPr lang="en-US" altLang="en-US" i="1" dirty="0" smtClean="0">
                <a:solidFill>
                  <a:srgbClr val="000000"/>
                </a:solidFill>
                <a:latin typeface="Cambria" panose="02040503050406030204" pitchFamily="18" charset="0"/>
              </a:rPr>
              <a:t>Note</a:t>
            </a:r>
            <a:r>
              <a:rPr lang="en-US" altLang="en-US" dirty="0" smtClean="0">
                <a:solidFill>
                  <a:srgbClr val="000000"/>
                </a:solidFill>
                <a:latin typeface="Cambria" panose="02040503050406030204" pitchFamily="18" charset="0"/>
              </a:rPr>
              <a:t>: Function </a:t>
            </a:r>
            <a:r>
              <a:rPr lang="en-US" altLang="en-US" dirty="0" err="1" smtClean="0">
                <a:solidFill>
                  <a:srgbClr val="000000"/>
                </a:solidFill>
                <a:latin typeface="Consolas" panose="020B0609020204030204" pitchFamily="49" charset="0"/>
              </a:rPr>
              <a:t>strtok</a:t>
            </a:r>
            <a:r>
              <a:rPr lang="en-US" altLang="en-US" dirty="0" smtClean="0">
                <a:solidFill>
                  <a:srgbClr val="000000"/>
                </a:solidFill>
                <a:latin typeface="Cambria" panose="02040503050406030204" pitchFamily="18" charset="0"/>
              </a:rPr>
              <a:t> has a more secure version described in optional Annex K of the C11 standard. We mention this in the Secure C Programming section of this chapter and in Appendix F.]</a:t>
            </a:r>
          </a:p>
        </p:txBody>
      </p:sp>
      <p:sp>
        <p:nvSpPr>
          <p:cNvPr id="1075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6919011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0779778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990756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8.2  </a:t>
            </a:r>
            <a:r>
              <a:rPr lang="en-US" dirty="0" smtClean="0">
                <a:solidFill>
                  <a:srgbClr val="3380E6"/>
                </a:solidFill>
                <a:latin typeface="Calibri" panose="020F0502020204030204" pitchFamily="34" charset="0"/>
              </a:rPr>
              <a:t>Fundamentals of Strings and Characters (Cont.)</a:t>
            </a:r>
          </a:p>
        </p:txBody>
      </p:sp>
      <p:sp>
        <p:nvSpPr>
          <p:cNvPr id="1945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The definitions </a:t>
            </a:r>
          </a:p>
          <a:p>
            <a:pPr lvl="2" eaLnBrk="1" hangingPunct="1"/>
            <a:r>
              <a:rPr lang="en-US" altLang="en-US" b="1" dirty="0" smtClean="0">
                <a:solidFill>
                  <a:srgbClr val="0000FF"/>
                </a:solidFill>
                <a:latin typeface="Consolas" panose="020B0609020204030204" pitchFamily="49" charset="0"/>
              </a:rPr>
              <a:t>char</a:t>
            </a:r>
            <a:r>
              <a:rPr lang="en-US" altLang="en-US" b="1" dirty="0" smtClean="0">
                <a:solidFill>
                  <a:srgbClr val="000000"/>
                </a:solidFill>
                <a:latin typeface="Consolas" panose="020B0609020204030204" pitchFamily="49" charset="0"/>
              </a:rPr>
              <a:t> color[] = </a:t>
            </a:r>
            <a:r>
              <a:rPr lang="en-US" altLang="en-US" b="1" dirty="0" smtClean="0">
                <a:solidFill>
                  <a:srgbClr val="128AFF"/>
                </a:solidFill>
                <a:latin typeface="Consolas" panose="020B0609020204030204" pitchFamily="49" charset="0"/>
              </a:rPr>
              <a:t>"blue"</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err="1" smtClean="0">
                <a:solidFill>
                  <a:srgbClr val="0000FF"/>
                </a:solidFill>
                <a:latin typeface="Consolas" panose="020B0609020204030204" pitchFamily="49" charset="0"/>
              </a:rPr>
              <a:t>const</a:t>
            </a:r>
            <a:r>
              <a:rPr lang="en-US" altLang="en-US" b="1" dirty="0" smtClean="0">
                <a:solidFill>
                  <a:srgbClr val="0000FF"/>
                </a:solidFill>
                <a:latin typeface="Consolas" panose="020B0609020204030204" pitchFamily="49" charset="0"/>
              </a:rPr>
              <a:t> char</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colorPtr</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"blue"</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each initialize a variable to the string </a:t>
            </a:r>
            <a:r>
              <a:rPr lang="en-US" altLang="en-US" dirty="0" smtClean="0">
                <a:solidFill>
                  <a:srgbClr val="000000"/>
                </a:solidFill>
                <a:latin typeface="Consolas" panose="020B0609020204030204" pitchFamily="49" charset="0"/>
              </a:rPr>
              <a:t>"blue"</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first definition creates a 5-element array </a:t>
            </a:r>
            <a:r>
              <a:rPr lang="en-US" altLang="en-US" dirty="0" smtClean="0">
                <a:solidFill>
                  <a:srgbClr val="000000"/>
                </a:solidFill>
                <a:latin typeface="Consolas" panose="020B0609020204030204" pitchFamily="49" charset="0"/>
              </a:rPr>
              <a:t>color</a:t>
            </a:r>
            <a:r>
              <a:rPr lang="en-US" altLang="en-US" dirty="0" smtClean="0">
                <a:solidFill>
                  <a:srgbClr val="000000"/>
                </a:solidFill>
                <a:latin typeface="Cambria" panose="02040503050406030204" pitchFamily="18" charset="0"/>
              </a:rPr>
              <a:t> containing the characters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'l'</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'u'</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'e'</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'\0'</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second definition creates pointer variable </a:t>
            </a:r>
            <a:r>
              <a:rPr lang="en-US" altLang="en-US" dirty="0" err="1" smtClean="0">
                <a:solidFill>
                  <a:srgbClr val="000000"/>
                </a:solidFill>
                <a:latin typeface="Consolas" panose="020B0609020204030204" pitchFamily="49" charset="0"/>
              </a:rPr>
              <a:t>colorPtr</a:t>
            </a:r>
            <a:r>
              <a:rPr lang="en-US" altLang="en-US" dirty="0" smtClean="0">
                <a:solidFill>
                  <a:srgbClr val="000000"/>
                </a:solidFill>
                <a:latin typeface="Cambria" panose="02040503050406030204" pitchFamily="18" charset="0"/>
              </a:rPr>
              <a:t> that points to the string </a:t>
            </a:r>
            <a:r>
              <a:rPr lang="en-US" altLang="en-US" dirty="0" smtClean="0">
                <a:solidFill>
                  <a:srgbClr val="000000"/>
                </a:solidFill>
                <a:latin typeface="Consolas" panose="020B0609020204030204" pitchFamily="49" charset="0"/>
              </a:rPr>
              <a:t>"blue"</a:t>
            </a:r>
            <a:r>
              <a:rPr lang="en-US" altLang="en-US" dirty="0" smtClean="0">
                <a:solidFill>
                  <a:srgbClr val="000000"/>
                </a:solidFill>
                <a:latin typeface="Cambria" panose="02040503050406030204" pitchFamily="18" charset="0"/>
              </a:rPr>
              <a:t> somewhere in memory. </a:t>
            </a:r>
          </a:p>
        </p:txBody>
      </p:sp>
      <p:sp>
        <p:nvSpPr>
          <p:cNvPr id="174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6618086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8.8.1  </a:t>
            </a:r>
            <a:r>
              <a:rPr lang="en-US" dirty="0">
                <a:solidFill>
                  <a:srgbClr val="3380E6"/>
                </a:solidFill>
                <a:latin typeface="Calibri" panose="020F0502020204030204" pitchFamily="34" charset="0"/>
              </a:rPr>
              <a:t>Function </a:t>
            </a:r>
            <a:r>
              <a:rPr lang="en-US" dirty="0" err="1">
                <a:solidFill>
                  <a:srgbClr val="3380E6"/>
                </a:solidFill>
                <a:latin typeface="Consolas" panose="020B0609020204030204" pitchFamily="49" charset="0"/>
              </a:rPr>
              <a:t>strchr</a:t>
            </a:r>
            <a:endParaRPr lang="en-US" dirty="0" smtClean="0">
              <a:solidFill>
                <a:srgbClr val="3380E6"/>
              </a:solidFill>
              <a:latin typeface="Consolas" panose="020B0609020204030204" pitchFamily="49" charset="0"/>
            </a:endParaRPr>
          </a:p>
        </p:txBody>
      </p:sp>
      <p:sp>
        <p:nvSpPr>
          <p:cNvPr id="10649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Function</a:t>
            </a:r>
            <a:r>
              <a:rPr lang="en-US" altLang="en-US" dirty="0" smtClean="0">
                <a:solidFill>
                  <a:srgbClr val="0000FF"/>
                </a:solidFill>
                <a:latin typeface="Consolas" panose="020B0609020204030204" pitchFamily="49" charset="0"/>
              </a:rPr>
              <a:t> </a:t>
            </a:r>
            <a:r>
              <a:rPr lang="en-US" altLang="en-US" dirty="0" err="1" smtClean="0">
                <a:solidFill>
                  <a:srgbClr val="0000FF"/>
                </a:solidFill>
                <a:latin typeface="Consolas" panose="020B0609020204030204" pitchFamily="49" charset="0"/>
              </a:rPr>
              <a:t>strchr</a:t>
            </a:r>
            <a:r>
              <a:rPr lang="en-US" altLang="en-US" dirty="0" smtClean="0">
                <a:solidFill>
                  <a:srgbClr val="000000"/>
                </a:solidFill>
                <a:latin typeface="Cambria" panose="02040503050406030204" pitchFamily="18" charset="0"/>
              </a:rPr>
              <a:t> searches for the </a:t>
            </a:r>
            <a:r>
              <a:rPr lang="en-US" altLang="en-US" i="1" dirty="0" smtClean="0">
                <a:solidFill>
                  <a:srgbClr val="000000"/>
                </a:solidFill>
                <a:latin typeface="Cambria" panose="02040503050406030204" pitchFamily="18" charset="0"/>
              </a:rPr>
              <a:t>first occurrence </a:t>
            </a:r>
            <a:r>
              <a:rPr lang="en-US" altLang="en-US" dirty="0" smtClean="0">
                <a:solidFill>
                  <a:srgbClr val="000000"/>
                </a:solidFill>
                <a:latin typeface="Cambria" panose="02040503050406030204" pitchFamily="18" charset="0"/>
              </a:rPr>
              <a:t>of a character in a string. </a:t>
            </a:r>
          </a:p>
          <a:p>
            <a:pPr eaLnBrk="1" hangingPunct="1"/>
            <a:r>
              <a:rPr lang="en-US" altLang="en-US" dirty="0" smtClean="0">
                <a:solidFill>
                  <a:srgbClr val="000000"/>
                </a:solidFill>
                <a:latin typeface="Cambria" panose="02040503050406030204" pitchFamily="18" charset="0"/>
              </a:rPr>
              <a:t>If the character is found, </a:t>
            </a:r>
            <a:r>
              <a:rPr lang="en-US" altLang="en-US" dirty="0" err="1" smtClean="0">
                <a:solidFill>
                  <a:srgbClr val="000000"/>
                </a:solidFill>
                <a:latin typeface="Consolas" panose="020B0609020204030204" pitchFamily="49" charset="0"/>
              </a:rPr>
              <a:t>strchr</a:t>
            </a:r>
            <a:r>
              <a:rPr lang="en-US" altLang="en-US" dirty="0" smtClean="0">
                <a:solidFill>
                  <a:srgbClr val="000000"/>
                </a:solidFill>
                <a:latin typeface="Cambria" panose="02040503050406030204" pitchFamily="18" charset="0"/>
              </a:rPr>
              <a:t> returns a pointer to the character in the string; otherwise, </a:t>
            </a:r>
            <a:r>
              <a:rPr lang="en-US" altLang="en-US" dirty="0" err="1" smtClean="0">
                <a:solidFill>
                  <a:srgbClr val="000000"/>
                </a:solidFill>
                <a:latin typeface="Consolas" panose="020B0609020204030204" pitchFamily="49" charset="0"/>
              </a:rPr>
              <a:t>strchr</a:t>
            </a:r>
            <a:r>
              <a:rPr lang="en-US" altLang="en-US" dirty="0" smtClean="0">
                <a:solidFill>
                  <a:srgbClr val="000000"/>
                </a:solidFill>
                <a:latin typeface="Cambria" panose="02040503050406030204" pitchFamily="18" charset="0"/>
              </a:rPr>
              <a:t> returns </a:t>
            </a:r>
            <a:r>
              <a:rPr lang="en-US" altLang="en-US" dirty="0" smtClean="0">
                <a:solidFill>
                  <a:srgbClr val="000000"/>
                </a:solidFill>
                <a:latin typeface="Consolas" panose="020B0609020204030204" pitchFamily="49" charset="0"/>
              </a:rPr>
              <a:t>NULL</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Figure 8.20 searches for the first occurrences of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'z'</a:t>
            </a:r>
            <a:r>
              <a:rPr lang="en-US" altLang="en-US" dirty="0" smtClean="0">
                <a:solidFill>
                  <a:srgbClr val="000000"/>
                </a:solidFill>
                <a:latin typeface="Cambria" panose="02040503050406030204" pitchFamily="18" charset="0"/>
              </a:rPr>
              <a:t> in </a:t>
            </a:r>
            <a:r>
              <a:rPr lang="en-US" altLang="en-US" dirty="0" smtClean="0">
                <a:solidFill>
                  <a:srgbClr val="000000"/>
                </a:solidFill>
                <a:latin typeface="Consolas" panose="020B0609020204030204" pitchFamily="49" charset="0"/>
              </a:rPr>
              <a:t>"This</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is</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test"</a:t>
            </a:r>
            <a:r>
              <a:rPr lang="en-US" altLang="en-US" dirty="0" smtClean="0">
                <a:solidFill>
                  <a:srgbClr val="000000"/>
                </a:solidFill>
                <a:latin typeface="Cambria" panose="02040503050406030204" pitchFamily="18" charset="0"/>
              </a:rPr>
              <a:t>.</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63042701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6339280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8779596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8.8.2  </a:t>
            </a:r>
            <a:r>
              <a:rPr lang="en-US" dirty="0">
                <a:solidFill>
                  <a:srgbClr val="3380E6"/>
                </a:solidFill>
                <a:latin typeface="Calibri" panose="020F0502020204030204" pitchFamily="34" charset="0"/>
              </a:rPr>
              <a:t>Function </a:t>
            </a:r>
            <a:r>
              <a:rPr lang="en-US" dirty="0" err="1">
                <a:solidFill>
                  <a:srgbClr val="3380E6"/>
                </a:solidFill>
                <a:latin typeface="Consolas" panose="020B0609020204030204" pitchFamily="49" charset="0"/>
              </a:rPr>
              <a:t>strcspn</a:t>
            </a:r>
            <a:endParaRPr lang="en-US" dirty="0" smtClean="0">
              <a:solidFill>
                <a:srgbClr val="3380E6"/>
              </a:solidFill>
              <a:latin typeface="Consolas" panose="020B0609020204030204" pitchFamily="49" charset="0"/>
            </a:endParaRPr>
          </a:p>
        </p:txBody>
      </p:sp>
      <p:sp>
        <p:nvSpPr>
          <p:cNvPr id="109571"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FF"/>
                </a:solidFill>
                <a:latin typeface="Consolas" panose="020B0609020204030204" pitchFamily="49" charset="0"/>
              </a:rPr>
              <a:t>strcspn</a:t>
            </a:r>
            <a:r>
              <a:rPr lang="en-US" altLang="en-US" dirty="0" smtClean="0">
                <a:solidFill>
                  <a:srgbClr val="000000"/>
                </a:solidFill>
                <a:latin typeface="Cambria" panose="02040503050406030204" pitchFamily="18" charset="0"/>
              </a:rPr>
              <a:t> (Fig. 8.21) determines the length of the initial part of the string in its first argument that does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contain any characters from the string in its second argument. </a:t>
            </a:r>
          </a:p>
          <a:p>
            <a:pPr eaLnBrk="1" hangingPunct="1"/>
            <a:r>
              <a:rPr lang="en-US" altLang="en-US" dirty="0" smtClean="0">
                <a:solidFill>
                  <a:srgbClr val="000000"/>
                </a:solidFill>
                <a:latin typeface="Cambria" panose="02040503050406030204" pitchFamily="18" charset="0"/>
              </a:rPr>
              <a:t>The function returns the length of the segment. </a:t>
            </a:r>
          </a:p>
        </p:txBody>
      </p:sp>
      <p:sp>
        <p:nvSpPr>
          <p:cNvPr id="1136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18343380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4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7091119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8.8.3  </a:t>
            </a:r>
            <a:r>
              <a:rPr lang="en-US" dirty="0">
                <a:solidFill>
                  <a:srgbClr val="3380E6"/>
                </a:solidFill>
                <a:latin typeface="Calibri" panose="020F0502020204030204" pitchFamily="34" charset="0"/>
              </a:rPr>
              <a:t>Function </a:t>
            </a:r>
            <a:r>
              <a:rPr lang="en-US" dirty="0" err="1">
                <a:solidFill>
                  <a:srgbClr val="3380E6"/>
                </a:solidFill>
                <a:latin typeface="Consolas" panose="020B0609020204030204" pitchFamily="49" charset="0"/>
              </a:rPr>
              <a:t>strpbrk</a:t>
            </a:r>
            <a:endParaRPr lang="en-US" dirty="0" smtClean="0">
              <a:solidFill>
                <a:srgbClr val="3380E6"/>
              </a:solidFill>
              <a:latin typeface="Consolas" panose="020B0609020204030204" pitchFamily="49" charset="0"/>
            </a:endParaRPr>
          </a:p>
        </p:txBody>
      </p:sp>
      <p:sp>
        <p:nvSpPr>
          <p:cNvPr id="11161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FF"/>
                </a:solidFill>
                <a:latin typeface="Consolas" panose="020B0609020204030204" pitchFamily="49" charset="0"/>
              </a:rPr>
              <a:t>strpbrk</a:t>
            </a:r>
            <a:r>
              <a:rPr lang="en-US" altLang="en-US" dirty="0" smtClean="0">
                <a:solidFill>
                  <a:srgbClr val="000000"/>
                </a:solidFill>
                <a:latin typeface="Cambria" panose="02040503050406030204" pitchFamily="18" charset="0"/>
              </a:rPr>
              <a:t> searches its first string argument for the </a:t>
            </a:r>
            <a:r>
              <a:rPr lang="en-US" altLang="en-US" i="1" dirty="0" smtClean="0">
                <a:solidFill>
                  <a:srgbClr val="000000"/>
                </a:solidFill>
                <a:latin typeface="Cambria" panose="02040503050406030204" pitchFamily="18" charset="0"/>
              </a:rPr>
              <a:t>first occurrence </a:t>
            </a:r>
            <a:r>
              <a:rPr lang="en-US" altLang="en-US" dirty="0" smtClean="0">
                <a:solidFill>
                  <a:srgbClr val="000000"/>
                </a:solidFill>
                <a:latin typeface="Cambria" panose="02040503050406030204" pitchFamily="18" charset="0"/>
              </a:rPr>
              <a:t>of any character in its second string argument. </a:t>
            </a:r>
          </a:p>
          <a:p>
            <a:pPr eaLnBrk="1" hangingPunct="1"/>
            <a:r>
              <a:rPr lang="en-US" altLang="en-US" dirty="0" smtClean="0">
                <a:solidFill>
                  <a:srgbClr val="000000"/>
                </a:solidFill>
                <a:latin typeface="Cambria" panose="02040503050406030204" pitchFamily="18" charset="0"/>
              </a:rPr>
              <a:t>If a character from the second argument is found, </a:t>
            </a:r>
            <a:r>
              <a:rPr lang="en-US" altLang="en-US" dirty="0" err="1" smtClean="0">
                <a:solidFill>
                  <a:srgbClr val="000000"/>
                </a:solidFill>
                <a:latin typeface="Consolas" panose="020B0609020204030204" pitchFamily="49" charset="0"/>
              </a:rPr>
              <a:t>strpbrk</a:t>
            </a:r>
            <a:r>
              <a:rPr lang="en-US" altLang="en-US" dirty="0" smtClean="0">
                <a:solidFill>
                  <a:srgbClr val="000000"/>
                </a:solidFill>
                <a:latin typeface="Cambria" panose="02040503050406030204" pitchFamily="18" charset="0"/>
              </a:rPr>
              <a:t> returns a pointer to the character in the first argument; otherwise, </a:t>
            </a:r>
            <a:r>
              <a:rPr lang="en-US" altLang="en-US" dirty="0" err="1" smtClean="0">
                <a:solidFill>
                  <a:srgbClr val="000000"/>
                </a:solidFill>
                <a:latin typeface="Consolas" panose="020B0609020204030204" pitchFamily="49" charset="0"/>
              </a:rPr>
              <a:t>strpbrk</a:t>
            </a:r>
            <a:r>
              <a:rPr lang="en-US" altLang="en-US" dirty="0" smtClean="0">
                <a:solidFill>
                  <a:srgbClr val="000000"/>
                </a:solidFill>
                <a:latin typeface="Cambria" panose="02040503050406030204" pitchFamily="18" charset="0"/>
              </a:rPr>
              <a:t> returns </a:t>
            </a:r>
            <a:r>
              <a:rPr lang="en-US" altLang="en-US" dirty="0" smtClean="0">
                <a:solidFill>
                  <a:srgbClr val="000000"/>
                </a:solidFill>
                <a:latin typeface="Consolas" panose="020B0609020204030204" pitchFamily="49" charset="0"/>
              </a:rPr>
              <a:t>NULL</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Figure 8.22 shows a program that locates the first occurrence in </a:t>
            </a:r>
            <a:r>
              <a:rPr lang="en-US" altLang="en-US" dirty="0" smtClean="0">
                <a:solidFill>
                  <a:srgbClr val="000000"/>
                </a:solidFill>
                <a:latin typeface="Consolas" panose="020B0609020204030204" pitchFamily="49" charset="0"/>
              </a:rPr>
              <a:t>string1</a:t>
            </a:r>
            <a:r>
              <a:rPr lang="en-US" altLang="en-US" dirty="0" smtClean="0">
                <a:solidFill>
                  <a:srgbClr val="000000"/>
                </a:solidFill>
                <a:latin typeface="Cambria" panose="02040503050406030204" pitchFamily="18" charset="0"/>
              </a:rPr>
              <a:t> of any character from </a:t>
            </a:r>
            <a:r>
              <a:rPr lang="en-US" altLang="en-US" dirty="0" smtClean="0">
                <a:solidFill>
                  <a:srgbClr val="000000"/>
                </a:solidFill>
                <a:latin typeface="Consolas" panose="020B0609020204030204" pitchFamily="49" charset="0"/>
              </a:rPr>
              <a:t>string2</a:t>
            </a:r>
            <a:r>
              <a:rPr lang="en-US" altLang="en-US" dirty="0" smtClean="0">
                <a:solidFill>
                  <a:srgbClr val="000000"/>
                </a:solidFill>
                <a:latin typeface="Cambria" panose="02040503050406030204" pitchFamily="18" charset="0"/>
              </a:rPr>
              <a:t>.</a:t>
            </a:r>
          </a:p>
        </p:txBody>
      </p:sp>
      <p:sp>
        <p:nvSpPr>
          <p:cNvPr id="1167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00240898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50071741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8.8.4  </a:t>
            </a:r>
            <a:r>
              <a:rPr lang="en-US" dirty="0">
                <a:solidFill>
                  <a:srgbClr val="3380E6"/>
                </a:solidFill>
                <a:latin typeface="Calibri" panose="020F0502020204030204" pitchFamily="34" charset="0"/>
              </a:rPr>
              <a:t>Function </a:t>
            </a:r>
            <a:r>
              <a:rPr lang="en-US" dirty="0" err="1">
                <a:solidFill>
                  <a:srgbClr val="3380E6"/>
                </a:solidFill>
                <a:latin typeface="Consolas" panose="020B0609020204030204" pitchFamily="49" charset="0"/>
              </a:rPr>
              <a:t>strrchr</a:t>
            </a:r>
            <a:endParaRPr lang="en-US" dirty="0" smtClean="0">
              <a:solidFill>
                <a:srgbClr val="3380E6"/>
              </a:solidFill>
              <a:latin typeface="Consolas" panose="020B0609020204030204" pitchFamily="49" charset="0"/>
            </a:endParaRPr>
          </a:p>
        </p:txBody>
      </p:sp>
      <p:sp>
        <p:nvSpPr>
          <p:cNvPr id="113667"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FF"/>
                </a:solidFill>
                <a:latin typeface="Consolas" panose="020B0609020204030204" pitchFamily="49" charset="0"/>
              </a:rPr>
              <a:t>strrchr</a:t>
            </a:r>
            <a:r>
              <a:rPr lang="en-US" altLang="en-US" dirty="0" smtClean="0">
                <a:solidFill>
                  <a:srgbClr val="000000"/>
                </a:solidFill>
                <a:latin typeface="Cambria" panose="02040503050406030204" pitchFamily="18" charset="0"/>
              </a:rPr>
              <a:t> searches for the </a:t>
            </a:r>
            <a:r>
              <a:rPr lang="en-US" altLang="en-US" i="1" dirty="0" smtClean="0">
                <a:solidFill>
                  <a:srgbClr val="000000"/>
                </a:solidFill>
                <a:latin typeface="Cambria" panose="02040503050406030204" pitchFamily="18" charset="0"/>
              </a:rPr>
              <a:t>last occurrence </a:t>
            </a:r>
            <a:r>
              <a:rPr lang="en-US" altLang="en-US" dirty="0" smtClean="0">
                <a:solidFill>
                  <a:srgbClr val="000000"/>
                </a:solidFill>
                <a:latin typeface="Cambria" panose="02040503050406030204" pitchFamily="18" charset="0"/>
              </a:rPr>
              <a:t>of the specified character in a string. </a:t>
            </a:r>
          </a:p>
          <a:p>
            <a:pPr eaLnBrk="1" hangingPunct="1"/>
            <a:r>
              <a:rPr lang="en-US" altLang="en-US" dirty="0" smtClean="0">
                <a:solidFill>
                  <a:srgbClr val="000000"/>
                </a:solidFill>
                <a:latin typeface="Cambria" panose="02040503050406030204" pitchFamily="18" charset="0"/>
              </a:rPr>
              <a:t>If the character is found, </a:t>
            </a:r>
            <a:r>
              <a:rPr lang="en-US" altLang="en-US" dirty="0" err="1" smtClean="0">
                <a:solidFill>
                  <a:srgbClr val="000000"/>
                </a:solidFill>
                <a:latin typeface="Consolas" panose="020B0609020204030204" pitchFamily="49" charset="0"/>
              </a:rPr>
              <a:t>strrchr</a:t>
            </a:r>
            <a:r>
              <a:rPr lang="en-US" altLang="en-US" dirty="0" smtClean="0">
                <a:solidFill>
                  <a:srgbClr val="000000"/>
                </a:solidFill>
                <a:latin typeface="Cambria" panose="02040503050406030204" pitchFamily="18" charset="0"/>
              </a:rPr>
              <a:t> returns a pointer to the character in the string; otherwise, </a:t>
            </a:r>
            <a:r>
              <a:rPr lang="en-US" altLang="en-US" dirty="0" err="1" smtClean="0">
                <a:solidFill>
                  <a:srgbClr val="000000"/>
                </a:solidFill>
                <a:latin typeface="Consolas" panose="020B0609020204030204" pitchFamily="49" charset="0"/>
              </a:rPr>
              <a:t>strrchr</a:t>
            </a:r>
            <a:r>
              <a:rPr lang="en-US" altLang="en-US" dirty="0" smtClean="0">
                <a:solidFill>
                  <a:srgbClr val="000000"/>
                </a:solidFill>
                <a:latin typeface="Cambria" panose="02040503050406030204" pitchFamily="18" charset="0"/>
              </a:rPr>
              <a:t> returns </a:t>
            </a:r>
            <a:r>
              <a:rPr lang="en-US" altLang="en-US" dirty="0" smtClean="0">
                <a:solidFill>
                  <a:srgbClr val="000000"/>
                </a:solidFill>
                <a:latin typeface="Consolas" panose="020B0609020204030204" pitchFamily="49" charset="0"/>
              </a:rPr>
              <a:t>NULL</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Figure 8.23 shows a program that searches for the last occurrence of the character </a:t>
            </a:r>
            <a:r>
              <a:rPr lang="en-US" altLang="en-US" dirty="0" smtClean="0">
                <a:solidFill>
                  <a:srgbClr val="000000"/>
                </a:solidFill>
                <a:latin typeface="Consolas" panose="020B0609020204030204" pitchFamily="49" charset="0"/>
              </a:rPr>
              <a:t>'z'</a:t>
            </a:r>
            <a:r>
              <a:rPr lang="en-US" altLang="en-US" dirty="0" smtClean="0">
                <a:solidFill>
                  <a:srgbClr val="000000"/>
                </a:solidFill>
                <a:latin typeface="Cambria" panose="02040503050406030204" pitchFamily="18" charset="0"/>
              </a:rPr>
              <a:t> in the string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zoo</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has</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many</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animals</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including</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zebras</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a:t>
            </a:r>
          </a:p>
        </p:txBody>
      </p:sp>
      <p:sp>
        <p:nvSpPr>
          <p:cNvPr id="1187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0087330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8_Page_5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522960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8.8.5  </a:t>
            </a:r>
            <a:r>
              <a:rPr lang="en-US" dirty="0">
                <a:solidFill>
                  <a:srgbClr val="3380E6"/>
                </a:solidFill>
                <a:latin typeface="Calibri" panose="020F0502020204030204" pitchFamily="34" charset="0"/>
              </a:rPr>
              <a:t>Function </a:t>
            </a:r>
            <a:r>
              <a:rPr lang="en-US" dirty="0" err="1">
                <a:solidFill>
                  <a:srgbClr val="3380E6"/>
                </a:solidFill>
                <a:latin typeface="Consolas" panose="020B0609020204030204" pitchFamily="49" charset="0"/>
              </a:rPr>
              <a:t>strspn</a:t>
            </a:r>
            <a:endParaRPr lang="en-US" dirty="0" smtClean="0">
              <a:solidFill>
                <a:srgbClr val="3380E6"/>
              </a:solidFill>
              <a:latin typeface="Consolas" panose="020B0609020204030204" pitchFamily="49" charset="0"/>
            </a:endParaRPr>
          </a:p>
        </p:txBody>
      </p:sp>
      <p:sp>
        <p:nvSpPr>
          <p:cNvPr id="11571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Function</a:t>
            </a:r>
            <a:r>
              <a:rPr lang="en-US" altLang="en-US" dirty="0" smtClean="0">
                <a:solidFill>
                  <a:srgbClr val="000000"/>
                </a:solidFill>
                <a:latin typeface="Consolas" panose="020B0609020204030204" pitchFamily="49" charset="0"/>
              </a:rPr>
              <a:t> </a:t>
            </a:r>
            <a:r>
              <a:rPr lang="en-US" altLang="en-US" dirty="0" err="1" smtClean="0">
                <a:solidFill>
                  <a:srgbClr val="000000"/>
                </a:solidFill>
                <a:latin typeface="Consolas" panose="020B0609020204030204" pitchFamily="49" charset="0"/>
              </a:rPr>
              <a:t>strspn</a:t>
            </a:r>
            <a:r>
              <a:rPr lang="en-US" altLang="en-US" dirty="0" smtClean="0">
                <a:solidFill>
                  <a:srgbClr val="000000"/>
                </a:solidFill>
                <a:latin typeface="Cambria" panose="02040503050406030204" pitchFamily="18" charset="0"/>
              </a:rPr>
              <a:t> (Fig. 8.24) determines the length of the </a:t>
            </a:r>
            <a:r>
              <a:rPr lang="en-US" altLang="en-US" i="1" dirty="0" smtClean="0">
                <a:solidFill>
                  <a:srgbClr val="000000"/>
                </a:solidFill>
                <a:latin typeface="Cambria" panose="02040503050406030204" pitchFamily="18" charset="0"/>
              </a:rPr>
              <a:t>initial part </a:t>
            </a:r>
            <a:r>
              <a:rPr lang="en-US" altLang="en-US" dirty="0" smtClean="0">
                <a:solidFill>
                  <a:srgbClr val="000000"/>
                </a:solidFill>
                <a:latin typeface="Cambria" panose="02040503050406030204" pitchFamily="18" charset="0"/>
              </a:rPr>
              <a:t>of the string in its first argument that contains only characters from the string in its second argument. </a:t>
            </a:r>
          </a:p>
          <a:p>
            <a:pPr eaLnBrk="1" hangingPunct="1"/>
            <a:r>
              <a:rPr lang="en-US" altLang="en-US" dirty="0" smtClean="0">
                <a:solidFill>
                  <a:srgbClr val="000000"/>
                </a:solidFill>
                <a:latin typeface="Cambria" panose="02040503050406030204" pitchFamily="18" charset="0"/>
              </a:rPr>
              <a:t>The function returns the length of the segment.</a:t>
            </a:r>
          </a:p>
        </p:txBody>
      </p:sp>
      <p:sp>
        <p:nvSpPr>
          <p:cNvPr id="1208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5695136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6"/>
  <p:tag name="MMPROD_UIDATA" val="&lt;database version=&quot;9.0&quot;&gt;&lt;object type=&quot;1&quot; unique_id=&quot;10001&quot;&gt;&lt;object type=&quot;2&quot; unique_id=&quot;12556&quot;&gt;&lt;object type=&quot;3&quot; unique_id=&quot;12558&quot;&gt;&lt;property id=&quot;20148&quot; value=&quot;5&quot;/&gt;&lt;property id=&quot;20300&quot; value=&quot;Slide 2&quot;/&gt;&lt;property id=&quot;20307&quot; value=&quot;258&quot;/&gt;&lt;/object&gt;&lt;object type=&quot;3&quot; unique_id=&quot;12559&quot;&gt;&lt;property id=&quot;20148&quot; value=&quot;5&quot;/&gt;&lt;property id=&quot;20300&quot; value=&quot;Slide 3&quot;/&gt;&lt;property id=&quot;20307&quot; value=&quot;259&quot;/&gt;&lt;/object&gt;&lt;object type=&quot;3&quot; unique_id=&quot;12560&quot;&gt;&lt;property id=&quot;20148&quot; value=&quot;5&quot;/&gt;&lt;property id=&quot;20300&quot; value=&quot;Slide 4&quot;/&gt;&lt;property id=&quot;20307&quot; value=&quot;260&quot;/&gt;&lt;/object&gt;&lt;object type=&quot;3&quot; unique_id=&quot;12561&quot;&gt;&lt;property id=&quot;20148&quot; value=&quot;5&quot;/&gt;&lt;property id=&quot;20300&quot; value=&quot;Slide 10&quot;/&gt;&lt;property id=&quot;20307&quot; value=&quot;261&quot;/&gt;&lt;/object&gt;&lt;object type=&quot;3&quot; unique_id=&quot;12562&quot;&gt;&lt;property id=&quot;20148&quot; value=&quot;5&quot;/&gt;&lt;property id=&quot;20300&quot; value=&quot;Slide 12&quot;/&gt;&lt;property id=&quot;20307&quot; value=&quot;262&quot;/&gt;&lt;/object&gt;&lt;object type=&quot;3&quot; unique_id=&quot;12563&quot;&gt;&lt;property id=&quot;20148&quot; value=&quot;5&quot;/&gt;&lt;property id=&quot;20300&quot; value=&quot;Slide 13&quot;/&gt;&lt;property id=&quot;20307&quot; value=&quot;263&quot;/&gt;&lt;/object&gt;&lt;object type=&quot;3&quot; unique_id=&quot;12564&quot;&gt;&lt;property id=&quot;20148&quot; value=&quot;5&quot;/&gt;&lt;property id=&quot;20300&quot; value=&quot;Slide 14&quot;/&gt;&lt;property id=&quot;20307&quot; value=&quot;264&quot;/&gt;&lt;/object&gt;&lt;object type=&quot;3&quot; unique_id=&quot;12565&quot;&gt;&lt;property id=&quot;20148&quot; value=&quot;5&quot;/&gt;&lt;property id=&quot;20300&quot; value=&quot;Slide 18&quot;/&gt;&lt;property id=&quot;20307&quot; value=&quot;265&quot;/&gt;&lt;/object&gt;&lt;object type=&quot;3&quot; unique_id=&quot;12566&quot;&gt;&lt;property id=&quot;20148&quot; value=&quot;5&quot;/&gt;&lt;property id=&quot;20300&quot; value=&quot;Slide 19&quot;/&gt;&lt;property id=&quot;20307&quot; value=&quot;266&quot;/&gt;&lt;/object&gt;&lt;object type=&quot;3&quot; unique_id=&quot;12567&quot;&gt;&lt;property id=&quot;20148&quot; value=&quot;5&quot;/&gt;&lt;property id=&quot;20300&quot; value=&quot;Slide 21&quot;/&gt;&lt;property id=&quot;20307&quot; value=&quot;267&quot;/&gt;&lt;/object&gt;&lt;object type=&quot;3&quot; unique_id=&quot;12568&quot;&gt;&lt;property id=&quot;20148&quot; value=&quot;5&quot;/&gt;&lt;property id=&quot;20300&quot; value=&quot;Slide 22&quot;/&gt;&lt;property id=&quot;20307&quot; value=&quot;268&quot;/&gt;&lt;/object&gt;&lt;object type=&quot;3&quot; unique_id=&quot;12569&quot;&gt;&lt;property id=&quot;20148&quot; value=&quot;5&quot;/&gt;&lt;property id=&quot;20300&quot; value=&quot;Slide 24&quot;/&gt;&lt;property id=&quot;20307&quot; value=&quot;269&quot;/&gt;&lt;/object&gt;&lt;object type=&quot;3&quot; unique_id=&quot;12570&quot;&gt;&lt;property id=&quot;20148&quot; value=&quot;5&quot;/&gt;&lt;property id=&quot;20300&quot; value=&quot;Slide 25&quot;/&gt;&lt;property id=&quot;20307&quot; value=&quot;270&quot;/&gt;&lt;/object&gt;&lt;object type=&quot;3&quot; unique_id=&quot;12571&quot;&gt;&lt;property id=&quot;20148&quot; value=&quot;5&quot;/&gt;&lt;property id=&quot;20300&quot; value=&quot;Slide 26&quot;/&gt;&lt;property id=&quot;20307&quot; value=&quot;271&quot;/&gt;&lt;/object&gt;&lt;object type=&quot;3&quot; unique_id=&quot;12572&quot;&gt;&lt;property id=&quot;20148&quot; value=&quot;5&quot;/&gt;&lt;property id=&quot;20300&quot; value=&quot;Slide 30&quot;/&gt;&lt;property id=&quot;20307&quot; value=&quot;272&quot;/&gt;&lt;/object&gt;&lt;object type=&quot;3&quot; unique_id=&quot;12573&quot;&gt;&lt;property id=&quot;20148&quot; value=&quot;5&quot;/&gt;&lt;property id=&quot;20300&quot; value=&quot;Slide 31&quot;/&gt;&lt;property id=&quot;20307&quot; value=&quot;273&quot;/&gt;&lt;/object&gt;&lt;object type=&quot;3&quot; unique_id=&quot;12574&quot;&gt;&lt;property id=&quot;20148&quot; value=&quot;5&quot;/&gt;&lt;property id=&quot;20300&quot; value=&quot;Slide 32&quot;/&gt;&lt;property id=&quot;20307&quot; value=&quot;274&quot;/&gt;&lt;/object&gt;&lt;object type=&quot;3&quot; unique_id=&quot;12575&quot;&gt;&lt;property id=&quot;20148&quot; value=&quot;5&quot;/&gt;&lt;property id=&quot;20300&quot; value=&quot;Slide 35&quot;/&gt;&lt;property id=&quot;20307&quot; value=&quot;275&quot;/&gt;&lt;/object&gt;&lt;object type=&quot;3&quot; unique_id=&quot;12576&quot;&gt;&lt;property id=&quot;20148&quot; value=&quot;5&quot;/&gt;&lt;property id=&quot;20300&quot; value=&quot;Slide 36&quot;/&gt;&lt;property id=&quot;20307&quot; value=&quot;276&quot;/&gt;&lt;/object&gt;&lt;object type=&quot;3&quot; unique_id=&quot;12577&quot;&gt;&lt;property id=&quot;20148&quot; value=&quot;5&quot;/&gt;&lt;property id=&quot;20300&quot; value=&quot;Slide 37&quot;/&gt;&lt;property id=&quot;20307&quot; value=&quot;277&quot;/&gt;&lt;/object&gt;&lt;object type=&quot;3&quot; unique_id=&quot;12578&quot;&gt;&lt;property id=&quot;20148&quot; value=&quot;5&quot;/&gt;&lt;property id=&quot;20300&quot; value=&quot;Slide 39&quot;/&gt;&lt;property id=&quot;20307&quot; value=&quot;278&quot;/&gt;&lt;/object&gt;&lt;object type=&quot;3&quot; unique_id=&quot;12579&quot;&gt;&lt;property id=&quot;20148&quot; value=&quot;5&quot;/&gt;&lt;property id=&quot;20300&quot; value=&quot;Slide 42&quot;/&gt;&lt;property id=&quot;20307&quot; value=&quot;279&quot;/&gt;&lt;/object&gt;&lt;object type=&quot;3&quot; unique_id=&quot;12580&quot;&gt;&lt;property id=&quot;20148&quot; value=&quot;5&quot;/&gt;&lt;property id=&quot;20300&quot; value=&quot;Slide 47&quot;/&gt;&lt;property id=&quot;20307&quot; value=&quot;280&quot;/&gt;&lt;/object&gt;&lt;object type=&quot;3&quot; unique_id=&quot;12581&quot;&gt;&lt;property id=&quot;20148&quot; value=&quot;5&quot;/&gt;&lt;property id=&quot;20300&quot; value=&quot;Slide 50&quot;/&gt;&lt;property id=&quot;20307&quot; value=&quot;281&quot;/&gt;&lt;/object&gt;&lt;object type=&quot;3&quot; unique_id=&quot;12582&quot;&gt;&lt;property id=&quot;20148&quot; value=&quot;5&quot;/&gt;&lt;property id=&quot;20300&quot; value=&quot;Slide 52&quot;/&gt;&lt;property id=&quot;20307&quot; value=&quot;282&quot;/&gt;&lt;/object&gt;&lt;object type=&quot;3&quot; unique_id=&quot;12583&quot;&gt;&lt;property id=&quot;20148&quot; value=&quot;5&quot;/&gt;&lt;property id=&quot;20300&quot; value=&quot;Slide 53&quot;/&gt;&lt;property id=&quot;20307&quot; value=&quot;283&quot;/&gt;&lt;/object&gt;&lt;object type=&quot;3&quot; unique_id=&quot;12584&quot;&gt;&lt;property id=&quot;20148&quot; value=&quot;5&quot;/&gt;&lt;property id=&quot;20300&quot; value=&quot;Slide 57&quot;/&gt;&lt;property id=&quot;20307&quot; value=&quot;284&quot;/&gt;&lt;/object&gt;&lt;object type=&quot;3&quot; unique_id=&quot;12585&quot;&gt;&lt;property id=&quot;20148&quot; value=&quot;5&quot;/&gt;&lt;property id=&quot;20300&quot; value=&quot;Slide 58&quot;/&gt;&lt;property id=&quot;20307&quot; value=&quot;285&quot;/&gt;&lt;/object&gt;&lt;object type=&quot;3&quot; unique_id=&quot;12586&quot;&gt;&lt;property id=&quot;20148&quot; value=&quot;5&quot;/&gt;&lt;property id=&quot;20300&quot; value=&quot;Slide 60&quot;/&gt;&lt;property id=&quot;20307&quot; value=&quot;286&quot;/&gt;&lt;/object&gt;&lt;object type=&quot;3&quot; unique_id=&quot;12587&quot;&gt;&lt;property id=&quot;20148&quot; value=&quot;5&quot;/&gt;&lt;property id=&quot;20300&quot; value=&quot;Slide 61&quot;/&gt;&lt;property id=&quot;20307&quot; value=&quot;287&quot;/&gt;&lt;/object&gt;&lt;object type=&quot;3&quot; unique_id=&quot;12588&quot;&gt;&lt;property id=&quot;20148&quot; value=&quot;5&quot;/&gt;&lt;property id=&quot;20300&quot; value=&quot;Slide 63&quot;/&gt;&lt;property id=&quot;20307&quot; value=&quot;288&quot;/&gt;&lt;/object&gt;&lt;object type=&quot;3&quot; unique_id=&quot;12589&quot;&gt;&lt;property id=&quot;20148&quot; value=&quot;5&quot;/&gt;&lt;property id=&quot;20300&quot; value=&quot;Slide 64&quot;/&gt;&lt;property id=&quot;20307&quot; value=&quot;289&quot;/&gt;&lt;/object&gt;&lt;object type=&quot;3&quot; unique_id=&quot;12590&quot;&gt;&lt;property id=&quot;20148&quot; value=&quot;5&quot;/&gt;&lt;property id=&quot;20300&quot; value=&quot;Slide 66&quot;/&gt;&lt;property id=&quot;20307&quot; value=&quot;290&quot;/&gt;&lt;/object&gt;&lt;object type=&quot;3&quot; unique_id=&quot;12591&quot;&gt;&lt;property id=&quot;20148&quot; value=&quot;5&quot;/&gt;&lt;property id=&quot;20300&quot; value=&quot;Slide 68&quot;/&gt;&lt;property id=&quot;20307&quot; value=&quot;291&quot;/&gt;&lt;/object&gt;&lt;object type=&quot;3&quot; unique_id=&quot;12592&quot;&gt;&lt;property id=&quot;20148&quot; value=&quot;5&quot;/&gt;&lt;property id=&quot;20300&quot; value=&quot;Slide 72&quot;/&gt;&lt;property id=&quot;20307&quot; value=&quot;292&quot;/&gt;&lt;/object&gt;&lt;object type=&quot;3&quot; unique_id=&quot;12593&quot;&gt;&lt;property id=&quot;20148&quot; value=&quot;5&quot;/&gt;&lt;property id=&quot;20300&quot; value=&quot;Slide 74&quot;/&gt;&lt;property id=&quot;20307&quot; value=&quot;293&quot;/&gt;&lt;/object&gt;&lt;object type=&quot;3&quot; unique_id=&quot;12594&quot;&gt;&lt;property id=&quot;20148&quot; value=&quot;5&quot;/&gt;&lt;property id=&quot;20300&quot; value=&quot;Slide 75&quot;/&gt;&lt;property id=&quot;20307&quot; value=&quot;294&quot;/&gt;&lt;/object&gt;&lt;object type=&quot;3&quot; unique_id=&quot;12595&quot;&gt;&lt;property id=&quot;20148&quot; value=&quot;5&quot;/&gt;&lt;property id=&quot;20300&quot; value=&quot;Slide 77&quot;/&gt;&lt;property id=&quot;20307&quot; value=&quot;295&quot;/&gt;&lt;/object&gt;&lt;object type=&quot;3&quot; unique_id=&quot;12596&quot;&gt;&lt;property id=&quot;20148&quot; value=&quot;5&quot;/&gt;&lt;property id=&quot;20300&quot; value=&quot;Slide 78&quot;/&gt;&lt;property id=&quot;20307&quot; value=&quot;296&quot;/&gt;&lt;/object&gt;&lt;object type=&quot;3&quot; unique_id=&quot;12597&quot;&gt;&lt;property id=&quot;20148&quot; value=&quot;5&quot;/&gt;&lt;property id=&quot;20300&quot; value=&quot;Slide 80&quot;/&gt;&lt;property id=&quot;20307&quot; value=&quot;297&quot;/&gt;&lt;/object&gt;&lt;object type=&quot;3&quot; unique_id=&quot;12598&quot;&gt;&lt;property id=&quot;20148&quot; value=&quot;5&quot;/&gt;&lt;property id=&quot;20300&quot; value=&quot;Slide 82&quot;/&gt;&lt;property id=&quot;20307&quot; value=&quot;298&quot;/&gt;&lt;/object&gt;&lt;object type=&quot;3&quot; unique_id=&quot;12599&quot;&gt;&lt;property id=&quot;20148&quot; value=&quot;5&quot;/&gt;&lt;property id=&quot;20300&quot; value=&quot;Slide 83&quot;/&gt;&lt;property id=&quot;20307&quot; value=&quot;299&quot;/&gt;&lt;/object&gt;&lt;object type=&quot;3&quot; unique_id=&quot;12600&quot;&gt;&lt;property id=&quot;20148&quot; value=&quot;5&quot;/&gt;&lt;property id=&quot;20300&quot; value=&quot;Slide 84&quot;/&gt;&lt;property id=&quot;20307&quot; value=&quot;300&quot;/&gt;&lt;/object&gt;&lt;object type=&quot;3&quot; unique_id=&quot;12601&quot;&gt;&lt;property id=&quot;20148&quot; value=&quot;5&quot;/&gt;&lt;property id=&quot;20300&quot; value=&quot;Slide 88&quot;/&gt;&lt;property id=&quot;20307&quot; value=&quot;301&quot;/&gt;&lt;/object&gt;&lt;object type=&quot;3&quot; unique_id=&quot;12602&quot;&gt;&lt;property id=&quot;20148&quot; value=&quot;5&quot;/&gt;&lt;property id=&quot;20300&quot; value=&quot;Slide 89&quot;/&gt;&lt;property id=&quot;20307&quot; value=&quot;302&quot;/&gt;&lt;/object&gt;&lt;object type=&quot;3&quot; unique_id=&quot;12603&quot;&gt;&lt;property id=&quot;20148&quot; value=&quot;5&quot;/&gt;&lt;property id=&quot;20300&quot; value=&quot;Slide 91&quot;/&gt;&lt;property id=&quot;20307&quot; value=&quot;303&quot;/&gt;&lt;/object&gt;&lt;object type=&quot;3&quot; unique_id=&quot;12604&quot;&gt;&lt;property id=&quot;20148&quot; value=&quot;5&quot;/&gt;&lt;property id=&quot;20300&quot; value=&quot;Slide 92&quot;/&gt;&lt;property id=&quot;20307&quot; value=&quot;304&quot;/&gt;&lt;/object&gt;&lt;object type=&quot;3&quot; unique_id=&quot;12605&quot;&gt;&lt;property id=&quot;20148&quot; value=&quot;5&quot;/&gt;&lt;property id=&quot;20300&quot; value=&quot;Slide 94&quot;/&gt;&lt;property id=&quot;20307&quot; value=&quot;305&quot;/&gt;&lt;/object&gt;&lt;object type=&quot;3&quot; unique_id=&quot;12606&quot;&gt;&lt;property id=&quot;20148&quot; value=&quot;5&quot;/&gt;&lt;property id=&quot;20300&quot; value=&quot;Slide 96&quot;/&gt;&lt;property id=&quot;20307&quot; value=&quot;306&quot;/&gt;&lt;/object&gt;&lt;object type=&quot;3&quot; unique_id=&quot;12607&quot;&gt;&lt;property id=&quot;20148&quot; value=&quot;5&quot;/&gt;&lt;property id=&quot;20300&quot; value=&quot;Slide 98&quot;/&gt;&lt;property id=&quot;20307&quot; value=&quot;307&quot;/&gt;&lt;/object&gt;&lt;object type=&quot;3&quot; unique_id=&quot;12608&quot;&gt;&lt;property id=&quot;20148&quot; value=&quot;5&quot;/&gt;&lt;property id=&quot;20300&quot; value=&quot;Slide 100&quot;/&gt;&lt;property id=&quot;20307&quot; value=&quot;308&quot;/&gt;&lt;/object&gt;&lt;object type=&quot;3&quot; unique_id=&quot;12609&quot;&gt;&lt;property id=&quot;20148&quot; value=&quot;5&quot;/&gt;&lt;property id=&quot;20300&quot; value=&quot;Slide 102&quot;/&gt;&lt;property id=&quot;20307&quot; value=&quot;309&quot;/&gt;&lt;/object&gt;&lt;object type=&quot;3&quot; unique_id=&quot;12610&quot;&gt;&lt;property id=&quot;20148&quot; value=&quot;5&quot;/&gt;&lt;property id=&quot;20300&quot; value=&quot;Slide 104&quot;/&gt;&lt;property id=&quot;20307&quot; value=&quot;310&quot;/&gt;&lt;/object&gt;&lt;object type=&quot;3&quot; unique_id=&quot;12611&quot;&gt;&lt;property id=&quot;20148&quot; value=&quot;5&quot;/&gt;&lt;property id=&quot;20300&quot; value=&quot;Slide 105&quot;/&gt;&lt;property id=&quot;20307&quot; value=&quot;311&quot;/&gt;&lt;/object&gt;&lt;object type=&quot;3&quot; unique_id=&quot;12612&quot;&gt;&lt;property id=&quot;20148&quot; value=&quot;5&quot;/&gt;&lt;property id=&quot;20300&quot; value=&quot;Slide 111&quot;/&gt;&lt;property id=&quot;20307&quot; value=&quot;312&quot;/&gt;&lt;/object&gt;&lt;object type=&quot;3&quot; unique_id=&quot;12613&quot;&gt;&lt;property id=&quot;20148&quot; value=&quot;5&quot;/&gt;&lt;property id=&quot;20300&quot; value=&quot;Slide 112&quot;/&gt;&lt;property id=&quot;20307&quot; value=&quot;313&quot;/&gt;&lt;/object&gt;&lt;object type=&quot;3&quot; unique_id=&quot;12614&quot;&gt;&lt;property id=&quot;20148&quot; value=&quot;5&quot;/&gt;&lt;property id=&quot;20300&quot; value=&quot;Slide 115&quot;/&gt;&lt;property id=&quot;20307&quot; value=&quot;314&quot;/&gt;&lt;/object&gt;&lt;object type=&quot;3&quot; unique_id=&quot;12615&quot;&gt;&lt;property id=&quot;20148&quot; value=&quot;5&quot;/&gt;&lt;property id=&quot;20300&quot; value=&quot;Slide 116&quot;/&gt;&lt;property id=&quot;20307&quot; value=&quot;315&quot;/&gt;&lt;/object&gt;&lt;object type=&quot;3&quot; unique_id=&quot;12616&quot;&gt;&lt;property id=&quot;20148&quot; value=&quot;5&quot;/&gt;&lt;property id=&quot;20300&quot; value=&quot;Slide 118&quot;/&gt;&lt;property id=&quot;20307&quot; value=&quot;316&quot;/&gt;&lt;/object&gt;&lt;object type=&quot;3&quot; unique_id=&quot;12617&quot;&gt;&lt;property id=&quot;20148&quot; value=&quot;5&quot;/&gt;&lt;property id=&quot;20300&quot; value=&quot;Slide 119&quot;/&gt;&lt;property id=&quot;20307&quot; value=&quot;317&quot;/&gt;&lt;/object&gt;&lt;object type=&quot;3&quot; unique_id=&quot;12618&quot;&gt;&lt;property id=&quot;20148&quot; value=&quot;5&quot;/&gt;&lt;property id=&quot;20300&quot; value=&quot;Slide 121&quot;/&gt;&lt;property id=&quot;20307&quot; value=&quot;318&quot;/&gt;&lt;/object&gt;&lt;object type=&quot;3&quot; unique_id=&quot;12619&quot;&gt;&lt;property id=&quot;20148&quot; value=&quot;5&quot;/&gt;&lt;property id=&quot;20300&quot; value=&quot;Slide 123&quot;/&gt;&lt;property id=&quot;20307&quot; value=&quot;319&quot;/&gt;&lt;/object&gt;&lt;object type=&quot;3&quot; unique_id=&quot;12620&quot;&gt;&lt;property id=&quot;20148&quot; value=&quot;5&quot;/&gt;&lt;property id=&quot;20300&quot; value=&quot;Slide 125&quot;/&gt;&lt;property id=&quot;20307&quot; value=&quot;320&quot;/&gt;&lt;/object&gt;&lt;object type=&quot;3&quot; unique_id=&quot;12621&quot;&gt;&lt;property id=&quot;20148&quot; value=&quot;5&quot;/&gt;&lt;property id=&quot;20300&quot; value=&quot;Slide 126&quot;/&gt;&lt;property id=&quot;20307&quot; value=&quot;321&quot;/&gt;&lt;/object&gt;&lt;object type=&quot;3&quot; unique_id=&quot;12622&quot;&gt;&lt;property id=&quot;20148&quot; value=&quot;5&quot;/&gt;&lt;property id=&quot;20300&quot; value=&quot;Slide 128&quot;/&gt;&lt;property id=&quot;20307&quot; value=&quot;322&quot;/&gt;&lt;/object&gt;&lt;object type=&quot;3&quot; unique_id=&quot;12623&quot;&gt;&lt;property id=&quot;20148&quot; value=&quot;5&quot;/&gt;&lt;property id=&quot;20300&quot; value=&quot;Slide 130&quot;/&gt;&lt;property id=&quot;20307&quot; value=&quot;323&quot;/&gt;&lt;/object&gt;&lt;object type=&quot;3&quot; unique_id=&quot;12624&quot;&gt;&lt;property id=&quot;20148&quot; value=&quot;5&quot;/&gt;&lt;property id=&quot;20300&quot; value=&quot;Slide 132&quot;/&gt;&lt;property id=&quot;20307&quot; value=&quot;324&quot;/&gt;&lt;/object&gt;&lt;object type=&quot;3&quot; unique_id=&quot;54219&quot;&gt;&lt;property id=&quot;20148&quot; value=&quot;5&quot;/&gt;&lt;property id=&quot;20300&quot; value=&quot;Slide 1 - &amp;quot;Chapter 8 C Characters and Strings&amp;quot;&quot;/&gt;&lt;property id=&quot;20307&quot; value=&quot;325&quot;/&gt;&lt;/object&gt;&lt;object type=&quot;3&quot; unique_id=&quot;54220&quot;&gt;&lt;property id=&quot;20148&quot; value=&quot;5&quot;/&gt;&lt;property id=&quot;20300&quot; value=&quot;Slide 5 - &amp;quot;8.1  Introduction&amp;quot;&quot;/&gt;&lt;property id=&quot;20307&quot; value=&quot;326&quot;/&gt;&lt;/object&gt;&lt;object type=&quot;3&quot; unique_id=&quot;54221&quot;&gt;&lt;property id=&quot;20148&quot; value=&quot;5&quot;/&gt;&lt;property id=&quot;20300&quot; value=&quot;Slide 6 - &amp;quot;8.2  Fundamentals of Strings and Characters&amp;quot;&quot;/&gt;&lt;property id=&quot;20307&quot; value=&quot;327&quot;/&gt;&lt;/object&gt;&lt;object type=&quot;3&quot; unique_id=&quot;54222&quot;&gt;&lt;property id=&quot;20148&quot; value=&quot;5&quot;/&gt;&lt;property id=&quot;20300&quot; value=&quot;Slide 7 - &amp;quot;8.2  Fundamentals of Strings and Characters (Cont.)&amp;quot;&quot;/&gt;&lt;property id=&quot;20307&quot; value=&quot;328&quot;/&gt;&lt;/object&gt;&lt;object type=&quot;3&quot; unique_id=&quot;54223&quot;&gt;&lt;property id=&quot;20148&quot; value=&quot;5&quot;/&gt;&lt;property id=&quot;20300&quot; value=&quot;Slide 8 - &amp;quot;8.2  Fundamentals of Strings and Characters (Cont.)&amp;quot;&quot;/&gt;&lt;property id=&quot;20307&quot; value=&quot;329&quot;/&gt;&lt;/object&gt;&lt;object type=&quot;3&quot; unique_id=&quot;54224&quot;&gt;&lt;property id=&quot;20148&quot; value=&quot;5&quot;/&gt;&lt;property id=&quot;20300&quot; value=&quot;Slide 9 - &amp;quot;8.2  Fundamentals of Strings and Characters (Cont.)&amp;quot;&quot;/&gt;&lt;property id=&quot;20307&quot; value=&quot;330&quot;/&gt;&lt;/object&gt;&lt;object type=&quot;3&quot; unique_id=&quot;54225&quot;&gt;&lt;property id=&quot;20148&quot; value=&quot;5&quot;/&gt;&lt;property id=&quot;20300&quot; value=&quot;Slide 11 - &amp;quot;8.2  Fundamentals of Strings and Characters (Cont.)&amp;quot;&quot;/&gt;&lt;property id=&quot;20307&quot; value=&quot;331&quot;/&gt;&lt;/object&gt;&lt;object type=&quot;3&quot; unique_id=&quot;54226&quot;&gt;&lt;property id=&quot;20148&quot; value=&quot;5&quot;/&gt;&lt;property id=&quot;20300&quot; value=&quot;Slide 15 - &amp;quot;8.2  Fundamentals of Strings and Characters (Cont.)&amp;quot;&quot;/&gt;&lt;property id=&quot;20307&quot; value=&quot;332&quot;/&gt;&lt;/object&gt;&lt;object type=&quot;3&quot; unique_id=&quot;54227&quot;&gt;&lt;property id=&quot;20148&quot; value=&quot;5&quot;/&gt;&lt;property id=&quot;20300&quot; value=&quot;Slide 16 - &amp;quot;8.2  Fundamentals of Strings and Characters (Cont.)&amp;quot;&quot;/&gt;&lt;property id=&quot;20307&quot; value=&quot;333&quot;/&gt;&lt;/object&gt;&lt;object type=&quot;3&quot; unique_id=&quot;54228&quot;&gt;&lt;property id=&quot;20148&quot; value=&quot;5&quot;/&gt;&lt;property id=&quot;20300&quot; value=&quot;Slide 17 - &amp;quot;8.2  Fundamentals of Strings and Characters (Cont.)&amp;quot;&quot;/&gt;&lt;property id=&quot;20307&quot; value=&quot;334&quot;/&gt;&lt;/object&gt;&lt;object type=&quot;3&quot; unique_id=&quot;54229&quot;&gt;&lt;property id=&quot;20148&quot; value=&quot;5&quot;/&gt;&lt;property id=&quot;20300&quot; value=&quot;Slide 20 - &amp;quot;8.3  Character-Handling Library&amp;quot;&quot;/&gt;&lt;property id=&quot;20307&quot; value=&quot;335&quot;/&gt;&lt;/object&gt;&lt;object type=&quot;3&quot; unique_id=&quot;54230&quot;&gt;&lt;property id=&quot;20148&quot; value=&quot;5&quot;/&gt;&lt;property id=&quot;20300&quot; value=&quot;Slide 23 - &amp;quot;8.3.1  Functions isdigit, isalpha, isalnum and isxdigit&amp;quot;&quot;/&gt;&lt;property id=&quot;20307&quot; value=&quot;336&quot;/&gt;&lt;/object&gt;&lt;object type=&quot;3&quot; unique_id=&quot;54231&quot;&gt;&lt;property id=&quot;20148&quot; value=&quot;5&quot;/&gt;&lt;property id=&quot;20300&quot; value=&quot;Slide 27 - &amp;quot;8.3.1   Functions isdigit, isalpha, isalnum and isxdigit (Cont.)&amp;quot;&quot;/&gt;&lt;property id=&quot;20307&quot; value=&quot;337&quot;/&gt;&lt;/object&gt;&lt;object type=&quot;3&quot; unique_id=&quot;54232&quot;&gt;&lt;property id=&quot;20148&quot; value=&quot;5&quot;/&gt;&lt;property id=&quot;20300&quot; value=&quot;Slide 28 - &amp;quot;8.3.1  Functions islower, isupper, tolower and toupper&amp;quot;&quot;/&gt;&lt;property id=&quot;20307&quot; value=&quot;338&quot;/&gt;&lt;/object&gt;&lt;object type=&quot;3&quot; unique_id=&quot;54233&quot;&gt;&lt;property id=&quot;20148&quot; value=&quot;5&quot;/&gt;&lt;property id=&quot;20300&quot; value=&quot;Slide 29 - &amp;quot;8.3  Character-Handling Library (Cont.)&amp;quot;&quot;/&gt;&lt;property id=&quot;20307&quot; value=&quot;339&quot;/&gt;&lt;/object&gt;&lt;object type=&quot;3&quot; unique_id=&quot;54234&quot;&gt;&lt;property id=&quot;20148&quot; value=&quot;5&quot;/&gt;&lt;property id=&quot;20300&quot; value=&quot;Slide 33 - &amp;quot;8.3.3  Functions isspace, iscntrl, ispunct, isprint and isgraph&amp;quot;&quot;/&gt;&lt;property id=&quot;20307&quot; value=&quot;340&quot;/&gt;&lt;/object&gt;&lt;object type=&quot;3&quot; unique_id=&quot;54235&quot;&gt;&lt;property id=&quot;20148&quot; value=&quot;5&quot;/&gt;&lt;property id=&quot;20300&quot; value=&quot;Slide 34 - &amp;quot;8.3.3  Functions isspace, iscntrl, ispunct, isprint and isgraph&amp;quot;&quot;/&gt;&lt;property id=&quot;20307&quot; value=&quot;341&quot;/&gt;&lt;/object&gt;&lt;object type=&quot;3&quot; unique_id=&quot;54236&quot;&gt;&lt;property id=&quot;20148&quot; value=&quot;5&quot;/&gt;&lt;property id=&quot;20300&quot; value=&quot;Slide 38 - &amp;quot;8.4  String-Conversion Functions&amp;quot;&quot;/&gt;&lt;property id=&quot;20307&quot; value=&quot;342&quot;/&gt;&lt;/object&gt;&lt;object type=&quot;3&quot; unique_id=&quot;54237&quot;&gt;&lt;property id=&quot;20148&quot; value=&quot;5&quot;/&gt;&lt;property id=&quot;20300&quot; value=&quot;Slide 40 - &amp;quot;8.4.1  Function strtod&amp;quot;&quot;/&gt;&lt;property id=&quot;20307&quot; value=&quot;343&quot;/&gt;&lt;/object&gt;&lt;object type=&quot;3&quot; unique_id=&quot;54238&quot;&gt;&lt;property id=&quot;20148&quot; value=&quot;5&quot;/&gt;&lt;property id=&quot;20300&quot; value=&quot;Slide 41 - &amp;quot;8.4.1  Function strtod  (Cont.) &amp;quot;&quot;/&gt;&lt;property id=&quot;20307&quot; value=&quot;344&quot;/&gt;&lt;/object&gt;&lt;object type=&quot;3&quot; unique_id=&quot;54239&quot;&gt;&lt;property id=&quot;20148&quot; value=&quot;5&quot;/&gt;&lt;property id=&quot;20300&quot; value=&quot;Slide 43 - &amp;quot;8.4.2  Function strtol&amp;quot;&quot;/&gt;&lt;property id=&quot;20307&quot; value=&quot;345&quot;/&gt;&lt;/object&gt;&lt;object type=&quot;3&quot; unique_id=&quot;54240&quot;&gt;&lt;property id=&quot;20148&quot; value=&quot;5&quot;/&gt;&lt;property id=&quot;20300&quot; value=&quot;Slide 44 - &amp;quot;8.4.2  Function strtol (Cont.)&amp;quot;&quot;/&gt;&lt;property id=&quot;20307&quot; value=&quot;346&quot;/&gt;&lt;/object&gt;&lt;object type=&quot;3&quot; unique_id=&quot;54241&quot;&gt;&lt;property id=&quot;20148&quot; value=&quot;5&quot;/&gt;&lt;property id=&quot;20300&quot; value=&quot;Slide 45 - &amp;quot;8.4.2  Function strtol (Cont.)&amp;quot;&quot;/&gt;&lt;property id=&quot;20307&quot; value=&quot;347&quot;/&gt;&lt;/object&gt;&lt;object type=&quot;3&quot; unique_id=&quot;54242&quot;&gt;&lt;property id=&quot;20148&quot; value=&quot;5&quot;/&gt;&lt;property id=&quot;20300&quot; value=&quot;Slide 46 - &amp;quot;8.4.2  Function strtol (Cont.)&amp;quot;&quot;/&gt;&lt;property id=&quot;20307&quot; value=&quot;348&quot;/&gt;&lt;/object&gt;&lt;object type=&quot;3&quot; unique_id=&quot;54243&quot;&gt;&lt;property id=&quot;20148&quot; value=&quot;5&quot;/&gt;&lt;property id=&quot;20300&quot; value=&quot;Slide 48 - &amp;quot;8.4.3  Function strtoul&amp;quot;&quot;/&gt;&lt;property id=&quot;20307&quot; value=&quot;349&quot;/&gt;&lt;/object&gt;&lt;object type=&quot;3&quot; unique_id=&quot;54244&quot;&gt;&lt;property id=&quot;20148&quot; value=&quot;5&quot;/&gt;&lt;property id=&quot;20300&quot; value=&quot;Slide 49 - &amp;quot;8.4.3  Function strtoul (Cont.)&amp;quot;&quot;/&gt;&lt;property id=&quot;20307&quot; value=&quot;350&quot;/&gt;&lt;/object&gt;&lt;object type=&quot;3&quot; unique_id=&quot;54245&quot;&gt;&lt;property id=&quot;20148&quot; value=&quot;5&quot;/&gt;&lt;property id=&quot;20300&quot; value=&quot;Slide 51 - &amp;quot;8.5  Standard Input/Output Library Functions&amp;quot;&quot;/&gt;&lt;property id=&quot;20307&quot; value=&quot;351&quot;/&gt;&lt;/object&gt;&lt;object type=&quot;3&quot; unique_id=&quot;54246&quot;&gt;&lt;property id=&quot;20148&quot; value=&quot;5&quot;/&gt;&lt;property id=&quot;20300&quot; value=&quot;Slide 54 - &amp;quot;8.5.1  Functions fgets and putchar&amp;quot;&quot;/&gt;&lt;property id=&quot;20307&quot; value=&quot;352&quot;/&gt;&lt;/object&gt;&lt;object type=&quot;3&quot; unique_id=&quot;54247&quot;&gt;&lt;property id=&quot;20148&quot; value=&quot;5&quot;/&gt;&lt;property id=&quot;20300&quot; value=&quot;Slide 55 - &amp;quot;8.5.1  Functions fgets and putchar (Cont.)&amp;quot;&quot;/&gt;&lt;property id=&quot;20307&quot; value=&quot;353&quot;/&gt;&lt;/object&gt;&lt;object type=&quot;3&quot; unique_id=&quot;54248&quot;&gt;&lt;property id=&quot;20148&quot; value=&quot;5&quot;/&gt;&lt;property id=&quot;20300&quot; value=&quot;Slide 56 - &amp;quot;8.5.1  Functions fgets and putchar (Cont.)&amp;quot;&quot;/&gt;&lt;property id=&quot;20307&quot; value=&quot;354&quot;/&gt;&lt;/object&gt;&lt;object type=&quot;3&quot; unique_id=&quot;54249&quot;&gt;&lt;property id=&quot;20148&quot; value=&quot;5&quot;/&gt;&lt;property id=&quot;20300&quot; value=&quot;Slide 59 - &amp;quot;8.5.2  Function getchar&amp;quot;&quot;/&gt;&lt;property id=&quot;20307&quot; value=&quot;355&quot;/&gt;&lt;/object&gt;&lt;object type=&quot;3&quot; unique_id=&quot;54250&quot;&gt;&lt;property id=&quot;20148&quot; value=&quot;5&quot;/&gt;&lt;property id=&quot;20300&quot; value=&quot;Slide 62 - &amp;quot;8.5.3  Function sprintf&amp;quot;&quot;/&gt;&lt;property id=&quot;20307&quot; value=&quot;356&quot;/&gt;&lt;/object&gt;&lt;object type=&quot;3&quot; unique_id=&quot;54251&quot;&gt;&lt;property id=&quot;20148&quot; value=&quot;5&quot;/&gt;&lt;property id=&quot;20300&quot; value=&quot;Slide 65 - &amp;quot;8.5.4  Function sscanf&amp;quot;&quot;/&gt;&lt;property id=&quot;20307&quot; value=&quot;357&quot;/&gt;&lt;/object&gt;&lt;object type=&quot;3&quot; unique_id=&quot;54252&quot;&gt;&lt;property id=&quot;20148&quot; value=&quot;5&quot;/&gt;&lt;property id=&quot;20300&quot; value=&quot;Slide 67 - &amp;quot;8.6  String-Manipulation Functions of the String-Handling Library&amp;quot;&quot;/&gt;&lt;property id=&quot;20307&quot; value=&quot;358&quot;/&gt;&lt;/object&gt;&lt;object type=&quot;3&quot; unique_id=&quot;54253&quot;&gt;&lt;property id=&quot;20148&quot; value=&quot;5&quot;/&gt;&lt;property id=&quot;20300&quot; value=&quot;Slide 69 - &amp;quot;8.6  String-Manipulation Functions of the String-Handling Library (Cont.)&amp;quot;&quot;/&gt;&lt;property id=&quot;20307&quot; value=&quot;359&quot;/&gt;&lt;/object&gt;&lt;object type=&quot;3&quot; unique_id=&quot;54254&quot;&gt;&lt;property id=&quot;20148&quot; value=&quot;5&quot;/&gt;&lt;property id=&quot;20300&quot; value=&quot;Slide 70 - &amp;quot;8.6  String-Manipulation Functions of the String-Handling Library (Cont.)&amp;quot;&quot;/&gt;&lt;property id=&quot;20307&quot; value=&quot;360&quot;/&gt;&lt;/object&gt;&lt;object type=&quot;3&quot; unique_id=&quot;54255&quot;&gt;&lt;property id=&quot;20148&quot; value=&quot;5&quot;/&gt;&lt;property id=&quot;20300&quot; value=&quot;Slide 71 - &amp;quot;8.6  String-Manipulation Functions of the String-Handling Library (Cont.)&amp;quot;&quot;/&gt;&lt;property id=&quot;20307&quot; value=&quot;361&quot;/&gt;&lt;/object&gt;&lt;object type=&quot;3&quot; unique_id=&quot;54256&quot;&gt;&lt;property id=&quot;20148&quot; value=&quot;5&quot;/&gt;&lt;property id=&quot;20300&quot; value=&quot;Slide 73 - &amp;quot;8.6.1  Functions strcpy and strncpy&amp;quot;&quot;/&gt;&lt;property id=&quot;20307&quot; value=&quot;362&quot;/&gt;&lt;/object&gt;&lt;object type=&quot;3&quot; unique_id=&quot;54257&quot;&gt;&lt;property id=&quot;20148&quot; value=&quot;5&quot;/&gt;&lt;property id=&quot;20300&quot; value=&quot;Slide 76 - &amp;quot;8.6.2  Functions strcat and strncat&amp;quot;&quot;/&gt;&lt;property id=&quot;20307&quot; value=&quot;363&quot;/&gt;&lt;/object&gt;&lt;object type=&quot;3&quot; unique_id=&quot;54258&quot;&gt;&lt;property id=&quot;20148&quot; value=&quot;5&quot;/&gt;&lt;property id=&quot;20300&quot; value=&quot;Slide 79 - &amp;quot;8.7  Comparison Functions of the String-Handling Library&amp;quot;&quot;/&gt;&lt;property id=&quot;20307&quot; value=&quot;364&quot;/&gt;&lt;/object&gt;&lt;object type=&quot;3&quot; unique_id=&quot;54259&quot;&gt;&lt;property id=&quot;20148&quot; value=&quot;5&quot;/&gt;&lt;property id=&quot;20300&quot; value=&quot;Slide 81 - &amp;quot;8.7  Comparison Functions of the String-Handling Library (Cont.)&amp;quot;&quot;/&gt;&lt;property id=&quot;20307&quot; value=&quot;365&quot;/&gt;&lt;/object&gt;&lt;object type=&quot;3&quot; unique_id=&quot;54260&quot;&gt;&lt;property id=&quot;20148&quot; value=&quot;5&quot;/&gt;&lt;property id=&quot;20300&quot; value=&quot;Slide 85 - &amp;quot;8.7  Comparison Functions of the String-Handling Library (Cont.)&amp;quot;&quot;/&gt;&lt;property id=&quot;20307&quot; value=&quot;366&quot;/&gt;&lt;/object&gt;&lt;object type=&quot;3&quot; unique_id=&quot;54261&quot;&gt;&lt;property id=&quot;20148&quot; value=&quot;5&quot;/&gt;&lt;property id=&quot;20300&quot; value=&quot;Slide 86 - &amp;quot;8.7  Comparison Functions of the String-Handling Library (Cont.)&amp;quot;&quot;/&gt;&lt;property id=&quot;20307&quot; value=&quot;367&quot;/&gt;&lt;/object&gt;&lt;object type=&quot;3&quot; unique_id=&quot;54262&quot;&gt;&lt;property id=&quot;20148&quot; value=&quot;5&quot;/&gt;&lt;property id=&quot;20300&quot; value=&quot;Slide 87 - &amp;quot;8.8  Search Functions of the String-Handling Library&amp;quot;&quot;/&gt;&lt;property id=&quot;20307&quot; value=&quot;368&quot;/&gt;&lt;/object&gt;&lt;object type=&quot;3&quot; unique_id=&quot;54263&quot;&gt;&lt;property id=&quot;20148&quot; value=&quot;5&quot;/&gt;&lt;property id=&quot;20300&quot; value=&quot;Slide 90 - &amp;quot;8.8.1  Function strchr&amp;quot;&quot;/&gt;&lt;property id=&quot;20307&quot; value=&quot;369&quot;/&gt;&lt;/object&gt;&lt;object type=&quot;3&quot; unique_id=&quot;54264&quot;&gt;&lt;property id=&quot;20148&quot; value=&quot;5&quot;/&gt;&lt;property id=&quot;20300&quot; value=&quot;Slide 93 - &amp;quot;8.8.2  Function strcspn&amp;quot;&quot;/&gt;&lt;property id=&quot;20307&quot; value=&quot;370&quot;/&gt;&lt;/object&gt;&lt;object type=&quot;3&quot; unique_id=&quot;54265&quot;&gt;&lt;property id=&quot;20148&quot; value=&quot;5&quot;/&gt;&lt;property id=&quot;20300&quot; value=&quot;Slide 95 - &amp;quot;8.8.3  Function strpbrk&amp;quot;&quot;/&gt;&lt;property id=&quot;20307&quot; value=&quot;371&quot;/&gt;&lt;/object&gt;&lt;object type=&quot;3&quot; unique_id=&quot;54266&quot;&gt;&lt;property id=&quot;20148&quot; value=&quot;5&quot;/&gt;&lt;property id=&quot;20300&quot; value=&quot;Slide 97 - &amp;quot;8.8.4  Function strrchr&amp;quot;&quot;/&gt;&lt;property id=&quot;20307&quot; value=&quot;372&quot;/&gt;&lt;/object&gt;&lt;object type=&quot;3&quot; unique_id=&quot;54267&quot;&gt;&lt;property id=&quot;20148&quot; value=&quot;5&quot;/&gt;&lt;property id=&quot;20300&quot; value=&quot;Slide 99 - &amp;quot;8.8.5  Function strspn&amp;quot;&quot;/&gt;&lt;property id=&quot;20307&quot; value=&quot;373&quot;/&gt;&lt;/object&gt;&lt;object type=&quot;3&quot; unique_id=&quot;54268&quot;&gt;&lt;property id=&quot;20148&quot; value=&quot;5&quot;/&gt;&lt;property id=&quot;20300&quot; value=&quot;Slide 101 - &amp;quot;8.8.6  Function strstr&amp;quot;&quot;/&gt;&lt;property id=&quot;20307&quot; value=&quot;374&quot;/&gt;&lt;/object&gt;&lt;object type=&quot;3&quot; unique_id=&quot;54269&quot;&gt;&lt;property id=&quot;20148&quot; value=&quot;5&quot;/&gt;&lt;property id=&quot;20300&quot; value=&quot;Slide 103 - &amp;quot;8.8.7  Function strtok&amp;quot;&quot;/&gt;&lt;property id=&quot;20307&quot; value=&quot;375&quot;/&gt;&lt;/object&gt;&lt;object type=&quot;3&quot; unique_id=&quot;54270&quot;&gt;&lt;property id=&quot;20148&quot; value=&quot;5&quot;/&gt;&lt;property id=&quot;20300&quot; value=&quot;Slide 106 - &amp;quot;8.8.7  Function strtok (Cont.)&amp;quot;&quot;/&gt;&lt;property id=&quot;20307&quot; value=&quot;376&quot;/&gt;&lt;/object&gt;&lt;object type=&quot;3&quot; unique_id=&quot;54271&quot;&gt;&lt;property id=&quot;20148&quot; value=&quot;5&quot;/&gt;&lt;property id=&quot;20300&quot; value=&quot;Slide 107 - &amp;quot;8.8.7  Function strtok (Cont.)&amp;quot;&quot;/&gt;&lt;property id=&quot;20307&quot; value=&quot;377&quot;/&gt;&lt;/object&gt;&lt;object type=&quot;3&quot; unique_id=&quot;54272&quot;&gt;&lt;property id=&quot;20148&quot; value=&quot;5&quot;/&gt;&lt;property id=&quot;20300&quot; value=&quot;Slide 108 - &amp;quot;8.8.7  Function strtok (Cont.)&amp;quot;&quot;/&gt;&lt;property id=&quot;20307&quot; value=&quot;378&quot;/&gt;&lt;/object&gt;&lt;object type=&quot;3&quot; unique_id=&quot;54273&quot;&gt;&lt;property id=&quot;20148&quot; value=&quot;5&quot;/&gt;&lt;property id=&quot;20300&quot; value=&quot;Slide 109 - &amp;quot;8.8.7  Function strtok (Cont.)&amp;quot;&quot;/&gt;&lt;property id=&quot;20307&quot; value=&quot;379&quot;/&gt;&lt;/object&gt;&lt;object type=&quot;3&quot; unique_id=&quot;54274&quot;&gt;&lt;property id=&quot;20148&quot; value=&quot;5&quot;/&gt;&lt;property id=&quot;20300&quot; value=&quot;Slide 110 - &amp;quot;8.9  Memory Functions of the String-Handling Library&amp;quot;&quot;/&gt;&lt;property id=&quot;20307&quot; value=&quot;380&quot;/&gt;&lt;/object&gt;&lt;object type=&quot;3&quot; unique_id=&quot;54275&quot;&gt;&lt;property id=&quot;20148&quot; value=&quot;5&quot;/&gt;&lt;property id=&quot;20300&quot; value=&quot;Slide 113 - &amp;quot;8.9  Memory Functions of the String-Handling Library (Cont.)&amp;quot;&quot;/&gt;&lt;property id=&quot;20307&quot; value=&quot;381&quot;/&gt;&lt;/object&gt;&lt;object type=&quot;3&quot; unique_id=&quot;54276&quot;&gt;&lt;property id=&quot;20148&quot; value=&quot;5&quot;/&gt;&lt;property id=&quot;20300&quot; value=&quot;Slide 114 - &amp;quot;8.9.1  Function memcpy&amp;quot;&quot;/&gt;&lt;property id=&quot;20307&quot; value=&quot;382&quot;/&gt;&lt;/object&gt;&lt;object type=&quot;3&quot; unique_id=&quot;54277&quot;&gt;&lt;property id=&quot;20148&quot; value=&quot;5&quot;/&gt;&lt;property id=&quot;20300&quot; value=&quot;Slide 117 - &amp;quot;8.9.2  Function memmove&amp;quot;&quot;/&gt;&lt;property id=&quot;20307&quot; value=&quot;383&quot;/&gt;&lt;/object&gt;&lt;object type=&quot;3&quot; unique_id=&quot;54278&quot;&gt;&lt;property id=&quot;20148&quot; value=&quot;5&quot;/&gt;&lt;property id=&quot;20300&quot; value=&quot;Slide 120 - &amp;quot;8.9.3  Function memcmp&amp;quot;&quot;/&gt;&lt;property id=&quot;20307&quot; value=&quot;386&quot;/&gt;&lt;/object&gt;&lt;object type=&quot;3&quot; unique_id=&quot;54279&quot;&gt;&lt;property id=&quot;20148&quot; value=&quot;5&quot;/&gt;&lt;property id=&quot;20300&quot; value=&quot;Slide 122 - &amp;quot;8.9.4  Function memchr&amp;quot;&quot;/&gt;&lt;property id=&quot;20307&quot; value=&quot;385&quot;/&gt;&lt;/object&gt;&lt;object type=&quot;3&quot; unique_id=&quot;54280&quot;&gt;&lt;property id=&quot;20148&quot; value=&quot;5&quot;/&gt;&lt;property id=&quot;20300&quot; value=&quot;Slide 124 - &amp;quot;8.9.5  Function memset&amp;quot;&quot;/&gt;&lt;property id=&quot;20307&quot; value=&quot;387&quot;/&gt;&lt;/object&gt;&lt;object type=&quot;3&quot; unique_id=&quot;54281&quot;&gt;&lt;property id=&quot;20148&quot; value=&quot;5&quot;/&gt;&lt;property id=&quot;20300&quot; value=&quot;Slide 127 - &amp;quot;8.10  Other Functions of the String-Handling Library&amp;quot;&quot;/&gt;&lt;property id=&quot;20307&quot; value=&quot;388&quot;/&gt;&lt;/object&gt;&lt;object type=&quot;3&quot; unique_id=&quot;54282&quot;&gt;&lt;property id=&quot;20148&quot; value=&quot;5&quot;/&gt;&lt;property id=&quot;20300&quot; value=&quot;Slide 129 - &amp;quot;8.10.1  Function strerror&amp;quot;&quot;/&gt;&lt;property id=&quot;20307&quot; value=&quot;389&quot;/&gt;&lt;/object&gt;&lt;object type=&quot;3&quot; unique_id=&quot;54283&quot;&gt;&lt;property id=&quot;20148&quot; value=&quot;5&quot;/&gt;&lt;property id=&quot;20300&quot; value=&quot;Slide 131 - &amp;quot;8.10.2  Function strlen&amp;quot;&quot;/&gt;&lt;property id=&quot;20307&quot; value=&quot;390&quot;/&gt;&lt;/object&gt;&lt;object type=&quot;3&quot; unique_id=&quot;54284&quot;&gt;&lt;property id=&quot;20148&quot; value=&quot;5&quot;/&gt;&lt;property id=&quot;20300&quot; value=&quot;Slide 133 - &amp;quot;8.11  Secure C Programming&amp;quot;&quot;/&gt;&lt;property id=&quot;20307&quot; value=&quot;391&quot;/&gt;&lt;/object&gt;&lt;object type=&quot;3&quot; unique_id=&quot;54285&quot;&gt;&lt;property id=&quot;20148&quot; value=&quot;5&quot;/&gt;&lt;property id=&quot;20300&quot; value=&quot;Slide 134 - &amp;quot;8.11  Secure C Programming (Cont.)&amp;quot;&quot;/&gt;&lt;property id=&quot;20307&quot; value=&quot;392&quot;/&gt;&lt;/object&gt;&lt;object type=&quot;3&quot; unique_id=&quot;54286&quot;&gt;&lt;property id=&quot;20148&quot; value=&quot;5&quot;/&gt;&lt;property id=&quot;20300&quot; value=&quot;Slide 135 - &amp;quot;8.11  Secure C Programming (Cont.)&amp;quot;&quot;/&gt;&lt;property id=&quot;20307&quot; value=&quot;393&quot;/&gt;&lt;/object&gt;&lt;object type=&quot;3&quot; unique_id=&quot;54287&quot;&gt;&lt;property id=&quot;20148&quot; value=&quot;5&quot;/&gt;&lt;property id=&quot;20300&quot; value=&quot;Slide 136 - &amp;quot;8.11  Secure C Programming (Cont.)&amp;quot;&quot;/&gt;&lt;property id=&quot;20307&quot; value=&quot;394&quot;/&gt;&lt;/object&gt;&lt;/object&gt;&lt;object type=&quot;8&quot; unique_id=&quot;12694&quot;&gt;&lt;/object&gt;&lt;/object&gt;&lt;/database&gt;"/>
  <p:tag name="SECTOMILLISECCONVERTED" val="1"/>
</p:tagLst>
</file>

<file path=ppt/theme/theme1.xml><?xml version="1.0" encoding="utf-8"?>
<a:theme xmlns:a="http://schemas.openxmlformats.org/drawingml/2006/main" name="chtp8_0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chtp8_07</Template>
  <TotalTime>40</TotalTime>
  <Words>4044</Words>
  <Application>Microsoft Office PowerPoint</Application>
  <PresentationFormat>Ekran Gösterisi (4:3)</PresentationFormat>
  <Paragraphs>385</Paragraphs>
  <Slides>113</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113</vt:i4>
      </vt:variant>
    </vt:vector>
  </HeadingPairs>
  <TitlesOfParts>
    <vt:vector size="122" baseType="lpstr">
      <vt:lpstr>Arial</vt:lpstr>
      <vt:lpstr>Calibri</vt:lpstr>
      <vt:lpstr>Cambria</vt:lpstr>
      <vt:lpstr>Consolas</vt:lpstr>
      <vt:lpstr>Times New Roman</vt:lpstr>
      <vt:lpstr>Verdana</vt:lpstr>
      <vt:lpstr>Wingdings 2</vt:lpstr>
      <vt:lpstr>Wingdings 3</vt:lpstr>
      <vt:lpstr>chtp8_07</vt:lpstr>
      <vt:lpstr>Chapter 8 C Characters and Strings</vt:lpstr>
      <vt:lpstr>PowerPoint Sunusu</vt:lpstr>
      <vt:lpstr>PowerPoint Sunusu</vt:lpstr>
      <vt:lpstr>PowerPoint Sunusu</vt:lpstr>
      <vt:lpstr>8.1  Introduction</vt:lpstr>
      <vt:lpstr>8.2  Fundamentals of Strings and Characters</vt:lpstr>
      <vt:lpstr>8.2  Fundamentals of Strings and Characters (Cont.)</vt:lpstr>
      <vt:lpstr>8.2  Fundamentals of Strings and Characters (Cont.)</vt:lpstr>
      <vt:lpstr>8.2  Fundamentals of Strings and Characters (Cont.)</vt:lpstr>
      <vt:lpstr>PowerPoint Sunusu</vt:lpstr>
      <vt:lpstr>8.2  Fundamentals of Strings and Characters (Cont.)</vt:lpstr>
      <vt:lpstr>PowerPoint Sunusu</vt:lpstr>
      <vt:lpstr>PowerPoint Sunusu</vt:lpstr>
      <vt:lpstr>PowerPoint Sunusu</vt:lpstr>
      <vt:lpstr>8.2  Fundamentals of Strings and Characters (Cont.)</vt:lpstr>
      <vt:lpstr>8.2  Fundamentals of Strings and Characters (Cont.)</vt:lpstr>
      <vt:lpstr>8.2  Fundamentals of Strings and Characters (Cont.)</vt:lpstr>
      <vt:lpstr>PowerPoint Sunusu</vt:lpstr>
      <vt:lpstr>PowerPoint Sunusu</vt:lpstr>
      <vt:lpstr>8.3  Character-Handling Library</vt:lpstr>
      <vt:lpstr>PowerPoint Sunusu</vt:lpstr>
      <vt:lpstr>PowerPoint Sunusu</vt:lpstr>
      <vt:lpstr>8.3.1  Functions isdigit, isalpha, isalnum and isxdigit</vt:lpstr>
      <vt:lpstr>PowerPoint Sunusu</vt:lpstr>
      <vt:lpstr>PowerPoint Sunusu</vt:lpstr>
      <vt:lpstr>PowerPoint Sunusu</vt:lpstr>
      <vt:lpstr>8.3.1   Functions isdigit, isalpha, isalnum and isxdigit (Cont.)</vt:lpstr>
      <vt:lpstr>8.3.1  Functions islower, isupper, tolower and toupper</vt:lpstr>
      <vt:lpstr>8.3  Character-Handling Library (Cont.)</vt:lpstr>
      <vt:lpstr>PowerPoint Sunusu</vt:lpstr>
      <vt:lpstr>PowerPoint Sunusu</vt:lpstr>
      <vt:lpstr>PowerPoint Sunusu</vt:lpstr>
      <vt:lpstr>8.3.3  Functions isspace, iscntrl, ispunct, isprint and isgraph</vt:lpstr>
      <vt:lpstr>8.3.3  Functions isspace, iscntrl, ispunct, isprint and isgraph</vt:lpstr>
      <vt:lpstr>PowerPoint Sunusu</vt:lpstr>
      <vt:lpstr>PowerPoint Sunusu</vt:lpstr>
      <vt:lpstr>PowerPoint Sunusu</vt:lpstr>
      <vt:lpstr>8.4  String-Conversion Functions</vt:lpstr>
      <vt:lpstr>PowerPoint Sunusu</vt:lpstr>
      <vt:lpstr>8.4.1  Function strtod</vt:lpstr>
      <vt:lpstr>8.4.1  Function strtod  (Cont.) </vt:lpstr>
      <vt:lpstr>PowerPoint Sunusu</vt:lpstr>
      <vt:lpstr>8.4.2  Function strtol</vt:lpstr>
      <vt:lpstr>8.4.2  Function strtol (Cont.)</vt:lpstr>
      <vt:lpstr>8.4.2  Function strtol (Cont.)</vt:lpstr>
      <vt:lpstr>8.4.2  Function strtol (Cont.)</vt:lpstr>
      <vt:lpstr>PowerPoint Sunusu</vt:lpstr>
      <vt:lpstr>8.4.3  Function strtoul</vt:lpstr>
      <vt:lpstr>8.4.3  Function strtoul (Cont.)</vt:lpstr>
      <vt:lpstr>PowerPoint Sunusu</vt:lpstr>
      <vt:lpstr>8.5  Standard Input/Output Library Functions</vt:lpstr>
      <vt:lpstr>PowerPoint Sunusu</vt:lpstr>
      <vt:lpstr>PowerPoint Sunusu</vt:lpstr>
      <vt:lpstr>8.5.1  Functions fgets and putchar</vt:lpstr>
      <vt:lpstr>8.5.1  Functions fgets and putchar (Cont.)</vt:lpstr>
      <vt:lpstr>8.5.1  Functions fgets and putchar (Cont.)</vt:lpstr>
      <vt:lpstr>PowerPoint Sunusu</vt:lpstr>
      <vt:lpstr>PowerPoint Sunusu</vt:lpstr>
      <vt:lpstr>8.5.2  Function getchar</vt:lpstr>
      <vt:lpstr>PowerPoint Sunusu</vt:lpstr>
      <vt:lpstr>PowerPoint Sunusu</vt:lpstr>
      <vt:lpstr>8.5.3  Function sprintf</vt:lpstr>
      <vt:lpstr>PowerPoint Sunusu</vt:lpstr>
      <vt:lpstr>PowerPoint Sunusu</vt:lpstr>
      <vt:lpstr>8.5.4  Function sscanf</vt:lpstr>
      <vt:lpstr>PowerPoint Sunusu</vt:lpstr>
      <vt:lpstr>8.6  String-Manipulation Functions of the String-Handling Library</vt:lpstr>
      <vt:lpstr>PowerPoint Sunusu</vt:lpstr>
      <vt:lpstr>8.6  String-Manipulation Functions of the String-Handling Library (Cont.)</vt:lpstr>
      <vt:lpstr>8.6  String-Manipulation Functions of the String-Handling Library (Cont.)</vt:lpstr>
      <vt:lpstr>8.6  String-Manipulation Functions of the String-Handling Library (Cont.)</vt:lpstr>
      <vt:lpstr>PowerPoint Sunusu</vt:lpstr>
      <vt:lpstr>8.6.1  Functions strcpy and strncpy</vt:lpstr>
      <vt:lpstr>PowerPoint Sunusu</vt:lpstr>
      <vt:lpstr>PowerPoint Sunusu</vt:lpstr>
      <vt:lpstr>8.6.2  Functions strcat and strncat</vt:lpstr>
      <vt:lpstr>PowerPoint Sunusu</vt:lpstr>
      <vt:lpstr>PowerPoint Sunusu</vt:lpstr>
      <vt:lpstr>8.7  Comparison Functions of the String-Handling Library</vt:lpstr>
      <vt:lpstr>PowerPoint Sunusu</vt:lpstr>
      <vt:lpstr>8.7  Comparison Functions of the String-Handling Library (Cont.)</vt:lpstr>
      <vt:lpstr>PowerPoint Sunusu</vt:lpstr>
      <vt:lpstr>PowerPoint Sunusu</vt:lpstr>
      <vt:lpstr>PowerPoint Sunusu</vt:lpstr>
      <vt:lpstr>8.7  Comparison Functions of the String-Handling Library (Cont.)</vt:lpstr>
      <vt:lpstr>8.7  Comparison Functions of the String-Handling Library (Cont.)</vt:lpstr>
      <vt:lpstr>8.8  Search Functions of the String-Handling Library</vt:lpstr>
      <vt:lpstr>PowerPoint Sunusu</vt:lpstr>
      <vt:lpstr>PowerPoint Sunusu</vt:lpstr>
      <vt:lpstr>8.8.1  Function strchr</vt:lpstr>
      <vt:lpstr>PowerPoint Sunusu</vt:lpstr>
      <vt:lpstr>PowerPoint Sunusu</vt:lpstr>
      <vt:lpstr>8.8.2  Function strcspn</vt:lpstr>
      <vt:lpstr>PowerPoint Sunusu</vt:lpstr>
      <vt:lpstr>8.8.3  Function strpbrk</vt:lpstr>
      <vt:lpstr>PowerPoint Sunusu</vt:lpstr>
      <vt:lpstr>8.8.4  Function strrchr</vt:lpstr>
      <vt:lpstr>PowerPoint Sunusu</vt:lpstr>
      <vt:lpstr>8.8.5  Function strspn</vt:lpstr>
      <vt:lpstr>PowerPoint Sunusu</vt:lpstr>
      <vt:lpstr>8.8.6  Function strstr</vt:lpstr>
      <vt:lpstr>PowerPoint Sunusu</vt:lpstr>
      <vt:lpstr>8.8.7  Function strtok</vt:lpstr>
      <vt:lpstr>PowerPoint Sunusu</vt:lpstr>
      <vt:lpstr>PowerPoint Sunusu</vt:lpstr>
      <vt:lpstr>8.8.7  Function strtok (Cont.)</vt:lpstr>
      <vt:lpstr>8.8.7  Function strtok (Cont.)</vt:lpstr>
      <vt:lpstr>8.8.7  Function strtok (Cont.)</vt:lpstr>
      <vt:lpstr>8.8.7  Function strtok (Cont.)</vt:lpstr>
      <vt:lpstr>8.10.2  Function strlen</vt:lpstr>
      <vt:lpstr>PowerPoint Sunusu</vt:lpstr>
      <vt:lpstr>8.11  Secure C Programming</vt:lpstr>
      <vt:lpstr>8.11  Secure C Programming (Cont.)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YORULMAZ</cp:lastModifiedBy>
  <cp:revision>9</cp:revision>
  <dcterms:created xsi:type="dcterms:W3CDTF">2015-04-27T18:57:50Z</dcterms:created>
  <dcterms:modified xsi:type="dcterms:W3CDTF">2017-02-23T14:39:31Z</dcterms:modified>
</cp:coreProperties>
</file>